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7" r:id="rId2"/>
    <p:sldId id="298" r:id="rId3"/>
    <p:sldId id="299" r:id="rId4"/>
    <p:sldId id="300" r:id="rId5"/>
    <p:sldId id="301" r:id="rId6"/>
    <p:sldId id="302" r:id="rId7"/>
    <p:sldId id="290" r:id="rId8"/>
    <p:sldId id="291" r:id="rId9"/>
    <p:sldId id="293" r:id="rId10"/>
    <p:sldId id="295" r:id="rId11"/>
    <p:sldId id="296" r:id="rId12"/>
    <p:sldId id="294" r:id="rId13"/>
    <p:sldId id="292" r:id="rId14"/>
    <p:sldId id="289" r:id="rId15"/>
  </p:sldIdLst>
  <p:sldSz cx="12192000" cy="6858000"/>
  <p:notesSz cx="7010400" cy="9236075"/>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8D62"/>
    <a:srgbClr val="FFFFFF"/>
    <a:srgbClr val="66C2A5"/>
    <a:srgbClr val="984EA3"/>
    <a:srgbClr val="4DAF4A"/>
    <a:srgbClr val="377EB8"/>
    <a:srgbClr val="E41A1C"/>
    <a:srgbClr val="3A90E3"/>
    <a:srgbClr val="00B050"/>
    <a:srgbClr val="CFD6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9" autoAdjust="0"/>
    <p:restoredTop sz="96247" autoAdjust="0"/>
  </p:normalViewPr>
  <p:slideViewPr>
    <p:cSldViewPr snapToGrid="0">
      <p:cViewPr varScale="1">
        <p:scale>
          <a:sx n="72" d="100"/>
          <a:sy n="72" d="100"/>
        </p:scale>
        <p:origin x="687" y="105"/>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3C1211B4-146C-4B04-87A4-D58028F6A092}" type="datetimeFigureOut">
              <a:rPr lang="en-DE" smtClean="0"/>
              <a:t>04/01/2025</a:t>
            </a:fld>
            <a:endParaRPr lang="en-DE"/>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784CA93B-B8DE-44F2-B679-09BA34A8793C}" type="slidenum">
              <a:rPr lang="en-DE" smtClean="0"/>
              <a:t>‹#›</a:t>
            </a:fld>
            <a:endParaRPr lang="en-DE"/>
          </a:p>
        </p:txBody>
      </p:sp>
    </p:spTree>
    <p:extLst>
      <p:ext uri="{BB962C8B-B14F-4D97-AF65-F5344CB8AC3E}">
        <p14:creationId xmlns:p14="http://schemas.microsoft.com/office/powerpoint/2010/main" val="135184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02E72-65BD-4DDA-3235-6C62EC37D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577F5-BE84-A062-2DA6-583E3FD98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5D1F1-BFA6-9A1A-632A-A2B822EF00D2}"/>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646F2766-312F-81A5-161C-FFA1DD1F5598}"/>
              </a:ext>
            </a:extLst>
          </p:cNvPr>
          <p:cNvSpPr>
            <a:spLocks noGrp="1"/>
          </p:cNvSpPr>
          <p:nvPr>
            <p:ph type="sldNum" sz="quarter" idx="5"/>
          </p:nvPr>
        </p:nvSpPr>
        <p:spPr/>
        <p:txBody>
          <a:bodyPr/>
          <a:lstStyle/>
          <a:p>
            <a:fld id="{784CA93B-B8DE-44F2-B679-09BA34A8793C}" type="slidenum">
              <a:rPr lang="en-DE" smtClean="0"/>
              <a:t>1</a:t>
            </a:fld>
            <a:endParaRPr lang="en-DE"/>
          </a:p>
        </p:txBody>
      </p:sp>
    </p:spTree>
    <p:extLst>
      <p:ext uri="{BB962C8B-B14F-4D97-AF65-F5344CB8AC3E}">
        <p14:creationId xmlns:p14="http://schemas.microsoft.com/office/powerpoint/2010/main" val="58429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3A29-7BAE-8A50-069D-4DDB1DC2E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06123-3267-7B17-0B53-0C4404E31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34538-446A-B3F3-D3D6-3DD6914B525C}"/>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67898649-D31E-B03D-784D-CA3A7E89920D}"/>
              </a:ext>
            </a:extLst>
          </p:cNvPr>
          <p:cNvSpPr>
            <a:spLocks noGrp="1"/>
          </p:cNvSpPr>
          <p:nvPr>
            <p:ph type="sldNum" sz="quarter" idx="5"/>
          </p:nvPr>
        </p:nvSpPr>
        <p:spPr/>
        <p:txBody>
          <a:bodyPr/>
          <a:lstStyle/>
          <a:p>
            <a:fld id="{784CA93B-B8DE-44F2-B679-09BA34A8793C}" type="slidenum">
              <a:rPr lang="en-DE" smtClean="0"/>
              <a:t>10</a:t>
            </a:fld>
            <a:endParaRPr lang="en-DE"/>
          </a:p>
        </p:txBody>
      </p:sp>
    </p:spTree>
    <p:extLst>
      <p:ext uri="{BB962C8B-B14F-4D97-AF65-F5344CB8AC3E}">
        <p14:creationId xmlns:p14="http://schemas.microsoft.com/office/powerpoint/2010/main" val="3616387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B8B7F-E39A-4E8A-2ADF-F830838C1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C434D-AF05-86BB-75B7-CE070677A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DCB3C2-7EB6-2CE9-D4D0-4F518163C8BA}"/>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CEF4AE7A-143A-B3BB-E9D9-210AEEA4449A}"/>
              </a:ext>
            </a:extLst>
          </p:cNvPr>
          <p:cNvSpPr>
            <a:spLocks noGrp="1"/>
          </p:cNvSpPr>
          <p:nvPr>
            <p:ph type="sldNum" sz="quarter" idx="5"/>
          </p:nvPr>
        </p:nvSpPr>
        <p:spPr/>
        <p:txBody>
          <a:bodyPr/>
          <a:lstStyle/>
          <a:p>
            <a:fld id="{784CA93B-B8DE-44F2-B679-09BA34A8793C}" type="slidenum">
              <a:rPr lang="en-DE" smtClean="0"/>
              <a:t>11</a:t>
            </a:fld>
            <a:endParaRPr lang="en-DE"/>
          </a:p>
        </p:txBody>
      </p:sp>
    </p:spTree>
    <p:extLst>
      <p:ext uri="{BB962C8B-B14F-4D97-AF65-F5344CB8AC3E}">
        <p14:creationId xmlns:p14="http://schemas.microsoft.com/office/powerpoint/2010/main" val="885355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8311-A800-9A1A-6BF2-BF3097D2B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BC124-E650-719E-7614-5E0709AE4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5101A-B454-3262-FD82-36490795BC46}"/>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BBC99F46-FC87-F5D9-F313-9DEA4FA436C6}"/>
              </a:ext>
            </a:extLst>
          </p:cNvPr>
          <p:cNvSpPr>
            <a:spLocks noGrp="1"/>
          </p:cNvSpPr>
          <p:nvPr>
            <p:ph type="sldNum" sz="quarter" idx="5"/>
          </p:nvPr>
        </p:nvSpPr>
        <p:spPr/>
        <p:txBody>
          <a:bodyPr/>
          <a:lstStyle/>
          <a:p>
            <a:fld id="{784CA93B-B8DE-44F2-B679-09BA34A8793C}" type="slidenum">
              <a:rPr lang="en-DE" smtClean="0"/>
              <a:t>12</a:t>
            </a:fld>
            <a:endParaRPr lang="en-DE"/>
          </a:p>
        </p:txBody>
      </p:sp>
    </p:spTree>
    <p:extLst>
      <p:ext uri="{BB962C8B-B14F-4D97-AF65-F5344CB8AC3E}">
        <p14:creationId xmlns:p14="http://schemas.microsoft.com/office/powerpoint/2010/main" val="4087612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B81-0870-7128-3926-E93487629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D9922-FE86-A3E3-0FCE-19A7B7D0D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DCB1D-AE37-BD69-3304-890E40261490}"/>
              </a:ext>
            </a:extLst>
          </p:cNvPr>
          <p:cNvSpPr>
            <a:spLocks noGrp="1"/>
          </p:cNvSpPr>
          <p:nvPr>
            <p:ph type="body" idx="1"/>
          </p:nvPr>
        </p:nvSpPr>
        <p:spPr/>
        <p:txBody>
          <a:bodyPr/>
          <a:lstStyle/>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Wenn in einer Studie der </a:t>
            </a:r>
            <a:r>
              <a:rPr lang="de-DE" sz="1800" b="1" kern="0" dirty="0" err="1">
                <a:effectLst/>
                <a:latin typeface="Times New Roman" panose="02020603050405020304" pitchFamily="18" charset="0"/>
                <a:ea typeface="Times New Roman" panose="02020603050405020304" pitchFamily="18" charset="0"/>
                <a:cs typeface="Arial" panose="020B0604020202020204" pitchFamily="34" charset="0"/>
              </a:rPr>
              <a:t>Fugl</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-Meyer-Score (FMA)</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zur Klassifikation von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Erholer</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-Gruppen genutzt wurde, aber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NIHSS und Barthel-Index (BI)</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standardmäßig erhoben werden, möchtest du herausfinden, ob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FMA notwendig ist, um den Reha-Effekt zu erkennen</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1. Idee: Kann NIHSS/BI FMA ersetzen?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Die zentrale Frage ist: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Können NIHSS und BI alleine die Erholung genauso gut vorhersagen wie FMA?</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ja → FMA ist überflüssig.</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nein → FMA liefert einzigartige Informationen.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2. Methodischer Ansatz</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Es gibt mehrere Möglichkeiten, das zu prüfen: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A) Multiple Regression mit und ohne FMA</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Du kannst zwei Modelle vergleichen: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Modell 1 (mit FMA)</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Erholung=β0+β1</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FMA+β2</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NIHSS+β3</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BI+ϵ\</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{Erholung} = \beta_0 + \beta_1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cdot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{FMA} + \beta_2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cdot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 + \beta_3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cdot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 +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epsilonErholung</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=β0​+β1​</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FMA+β2​</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NIHSS+β3​</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BI+ϵ </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Modell 2 (ohne FMA)</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Erholung=β0+β2</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NIHSS+β3</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BI+ϵ\</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{Erholung} = \beta_0 + \beta_2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cdot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 + \beta_3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cdot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 +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epsilonErholung</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=β0​+β2​</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NIHSS+β3​</a:t>
            </a:r>
            <a:r>
              <a:rPr lang="de-DE" sz="1800" kern="0" dirty="0">
                <a:effectLst/>
                <a:latin typeface="Cambria Math" panose="02040503050406030204" pitchFamily="18" charset="0"/>
                <a:ea typeface="Times New Roman" panose="02020603050405020304" pitchFamily="18" charset="0"/>
                <a:cs typeface="Cambria Math" panose="02040503050406030204" pitchFamily="18"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BI+ϵ </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Apple Color Emoji"/>
                <a:ea typeface="Times New Roman" panose="02020603050405020304" pitchFamily="18" charset="0"/>
                <a:cs typeface="Apple Color Emoji"/>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Vergleich der Modelle</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R² stark sinkt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liefert FMA zusätzliche Erklärungsleistung.</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die Vorhersage fast gleich bleibt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ist FMA nicht notwendig.</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ANOVA-Modellvergleich</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kann statistisch testen, ob Modell 1 signifikant besser ist als Modell 2.</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B) Gruppenklassifikation: Kann NIHSS/BI die gleichen </a:t>
            </a:r>
            <a:r>
              <a:rPr lang="de-DE" sz="1800" b="1" kern="0" dirty="0" err="1">
                <a:effectLst/>
                <a:latin typeface="Times New Roman" panose="02020603050405020304" pitchFamily="18" charset="0"/>
                <a:ea typeface="Times New Roman" panose="02020603050405020304" pitchFamily="18" charset="0"/>
                <a:cs typeface="Arial" panose="020B0604020202020204" pitchFamily="34" charset="0"/>
              </a:rPr>
              <a:t>Erholer</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-Gruppen identifizieren?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FMA zur Bildung von </a:t>
            </a:r>
            <a:r>
              <a:rPr lang="de-DE" sz="1800" b="1" kern="0" dirty="0" err="1">
                <a:effectLst/>
                <a:latin typeface="Times New Roman" panose="02020603050405020304" pitchFamily="18" charset="0"/>
                <a:ea typeface="Times New Roman" panose="02020603050405020304" pitchFamily="18" charset="0"/>
                <a:cs typeface="Arial" panose="020B0604020202020204" pitchFamily="34" charset="0"/>
              </a:rPr>
              <a:t>Erholer</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-Gruppen</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genutzt wurde, prüfe:</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Kann NIHSS und BI alleine die gleiche Gruppenzuordnung reproduzieren?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Nutze dazu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logistische Regression oder maschinelles Lernen (z. B. Random Forest)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um zu testen, ob sich Gruppen auch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ohne FMA</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gut trennen lassen.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Statistischer Test: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b="1" kern="0" dirty="0" err="1">
                <a:effectLst/>
                <a:latin typeface="Times New Roman" panose="02020603050405020304" pitchFamily="18" charset="0"/>
                <a:ea typeface="Times New Roman" panose="02020603050405020304" pitchFamily="18" charset="0"/>
                <a:cs typeface="Arial" panose="020B0604020202020204" pitchFamily="34" charset="0"/>
              </a:rPr>
              <a:t>Cohen’s</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 Kappa</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oder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AUC (Area Under </a:t>
            </a:r>
            <a:r>
              <a:rPr lang="de-DE" sz="1800" b="1" kern="0" dirty="0" err="1">
                <a:effectLst/>
                <a:latin typeface="Times New Roman" panose="02020603050405020304" pitchFamily="18" charset="0"/>
                <a:ea typeface="Times New Roman" panose="02020603050405020304" pitchFamily="18" charset="0"/>
                <a:cs typeface="Arial" panose="020B0604020202020204" pitchFamily="34" charset="0"/>
              </a:rPr>
              <a:t>Curve</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zeigt, wie gut eine Gruppenzuordnung auf Basis von NIHSS/BI alleine funktioniert.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die Klassifikation ohne FMA schlecht ist →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FMA ist wichtig</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C) Mediation: Ist der Reha-Effekt durch FMA vermittelt?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NIHSS und BI mit Erholung korrelieren, aber nur, wenn FMA im Modell ist, könnte FMA ein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vermittelnder Faktor (Mediator)</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sein. Ein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Mediationsmodell</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könnte zeigen: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Reha-Erfolg=NIHSS+BI+(FMA als Mediator)\</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{Reha-Erfolg} =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{NIHSS} +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{BI} + (\</a:t>
            </a:r>
            <a:r>
              <a:rPr lang="de-DE" sz="1800" kern="0" dirty="0" err="1">
                <a:effectLst/>
                <a:latin typeface="Times New Roman" panose="02020603050405020304" pitchFamily="18" charset="0"/>
                <a:ea typeface="Times New Roman" panose="02020603050405020304" pitchFamily="18" charset="0"/>
                <a:cs typeface="Arial" panose="020B0604020202020204" pitchFamily="34" charset="0"/>
              </a:rPr>
              <a:t>text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{FMA als Mediator})Reha-Erfolg=NIHSS+BI+(FMA als Mediator) </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Falls FMA einen starken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indirekten Effekt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hat, zeigt das, dass es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einen wichtigen Mechanismus erfasst, den NIHSS/BI alleine nicht abbilden</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3. Fazit</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0" dirty="0">
                <a:effectLst/>
                <a:latin typeface="Apple Color Emoji"/>
                <a:ea typeface="Times New Roman" panose="02020603050405020304" pitchFamily="18" charset="0"/>
                <a:cs typeface="Apple Color Emoji"/>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Falls NIHSS/BI das gleiche erklären können → FMA nicht notwendig.</a:t>
            </a:r>
            <a:b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br>
            <a:r>
              <a:rPr lang="de-DE" sz="1800" kern="0" dirty="0">
                <a:effectLst/>
                <a:latin typeface="Apple Color Emoji"/>
                <a:ea typeface="Times New Roman" panose="02020603050405020304" pitchFamily="18" charset="0"/>
                <a:cs typeface="Apple Color Emoji"/>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Falls Modelle ohne FMA schlechtere Vorhersagen liefern → FMA ist einzigartig.</a:t>
            </a:r>
            <a:b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br>
            <a:r>
              <a:rPr lang="de-DE" sz="1800" kern="0" dirty="0">
                <a:effectLst/>
                <a:latin typeface="Apple Color Emoji"/>
                <a:ea typeface="Times New Roman" panose="02020603050405020304" pitchFamily="18" charset="0"/>
                <a:cs typeface="Apple Color Emoji"/>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Falls </a:t>
            </a:r>
            <a:r>
              <a:rPr lang="de-DE" sz="1800" b="1" kern="0" dirty="0" err="1">
                <a:effectLst/>
                <a:latin typeface="Times New Roman" panose="02020603050405020304" pitchFamily="18" charset="0"/>
                <a:ea typeface="Times New Roman" panose="02020603050405020304" pitchFamily="18" charset="0"/>
                <a:cs typeface="Arial" panose="020B0604020202020204" pitchFamily="34" charset="0"/>
              </a:rPr>
              <a:t>Erholer</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-Gruppen ohne FMA nicht gut klassifizierbar sind → FMA ist relevant.</a:t>
            </a:r>
            <a:b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br>
            <a:r>
              <a:rPr lang="de-DE" sz="1800" kern="0" dirty="0">
                <a:effectLst/>
                <a:latin typeface="Apple Color Emoji"/>
                <a:ea typeface="Times New Roman" panose="02020603050405020304" pitchFamily="18" charset="0"/>
                <a:cs typeface="Apple Color Emoji"/>
              </a:rPr>
              <a:t>📌</a:t>
            </a:r>
            <a:r>
              <a:rPr lang="de-DE"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de-DE" sz="1800" b="1" kern="0" dirty="0">
                <a:effectLst/>
                <a:latin typeface="Times New Roman" panose="02020603050405020304" pitchFamily="18" charset="0"/>
                <a:ea typeface="Times New Roman" panose="02020603050405020304" pitchFamily="18" charset="0"/>
                <a:cs typeface="Arial" panose="020B0604020202020204" pitchFamily="34" charset="0"/>
              </a:rPr>
              <a:t>Falls Mediation zeigt, dass FMA eine zentrale Rolle hat → FMA sollte genutzt werden</a:t>
            </a:r>
            <a:endParaRPr lang="de-DE"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de-DE" sz="1800" kern="100" dirty="0">
                <a:effectLst/>
                <a:latin typeface="Calibri" panose="020F0502020204030204" pitchFamily="34" charset="0"/>
                <a:ea typeface="Calibri" panose="020F0502020204030204" pitchFamily="34" charset="0"/>
                <a:cs typeface="Arial" panose="020B0604020202020204" pitchFamily="34" charset="0"/>
              </a:rPr>
              <a:t> </a:t>
            </a:r>
          </a:p>
          <a:p>
            <a:endParaRPr lang="de-DE" dirty="0"/>
          </a:p>
        </p:txBody>
      </p:sp>
      <p:sp>
        <p:nvSpPr>
          <p:cNvPr id="4" name="Slide Number Placeholder 3">
            <a:extLst>
              <a:ext uri="{FF2B5EF4-FFF2-40B4-BE49-F238E27FC236}">
                <a16:creationId xmlns:a16="http://schemas.microsoft.com/office/drawing/2014/main" id="{73070FE9-C5BB-48DF-AC7B-9DED54A83BBA}"/>
              </a:ext>
            </a:extLst>
          </p:cNvPr>
          <p:cNvSpPr>
            <a:spLocks noGrp="1"/>
          </p:cNvSpPr>
          <p:nvPr>
            <p:ph type="sldNum" sz="quarter" idx="5"/>
          </p:nvPr>
        </p:nvSpPr>
        <p:spPr/>
        <p:txBody>
          <a:bodyPr/>
          <a:lstStyle/>
          <a:p>
            <a:fld id="{784CA93B-B8DE-44F2-B679-09BA34A8793C}" type="slidenum">
              <a:rPr lang="en-DE" smtClean="0"/>
              <a:t>13</a:t>
            </a:fld>
            <a:endParaRPr lang="en-DE"/>
          </a:p>
        </p:txBody>
      </p:sp>
    </p:spTree>
    <p:extLst>
      <p:ext uri="{BB962C8B-B14F-4D97-AF65-F5344CB8AC3E}">
        <p14:creationId xmlns:p14="http://schemas.microsoft.com/office/powerpoint/2010/main" val="263174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69E9A-1D45-FF72-8A05-F2E51EB22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1755F-1C8A-368E-0605-3EA0CF8CE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735DE-E80D-E4EE-364C-4AF4D3CB8F0C}"/>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BFC13940-DE0B-3AF0-3DB3-641213B2023B}"/>
              </a:ext>
            </a:extLst>
          </p:cNvPr>
          <p:cNvSpPr>
            <a:spLocks noGrp="1"/>
          </p:cNvSpPr>
          <p:nvPr>
            <p:ph type="sldNum" sz="quarter" idx="5"/>
          </p:nvPr>
        </p:nvSpPr>
        <p:spPr/>
        <p:txBody>
          <a:bodyPr/>
          <a:lstStyle/>
          <a:p>
            <a:fld id="{784CA93B-B8DE-44F2-B679-09BA34A8793C}" type="slidenum">
              <a:rPr lang="en-DE" smtClean="0"/>
              <a:t>14</a:t>
            </a:fld>
            <a:endParaRPr lang="en-DE"/>
          </a:p>
        </p:txBody>
      </p:sp>
    </p:spTree>
    <p:extLst>
      <p:ext uri="{BB962C8B-B14F-4D97-AF65-F5344CB8AC3E}">
        <p14:creationId xmlns:p14="http://schemas.microsoft.com/office/powerpoint/2010/main" val="408534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AADA-ED3A-562B-E85C-8BDE7B833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713E9-E62A-D116-77AD-09C59154E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19DDC-0869-0C4C-7ADC-AE7DA82A0E3B}"/>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B054824B-9428-1D5A-EC25-96917045C3E0}"/>
              </a:ext>
            </a:extLst>
          </p:cNvPr>
          <p:cNvSpPr>
            <a:spLocks noGrp="1"/>
          </p:cNvSpPr>
          <p:nvPr>
            <p:ph type="sldNum" sz="quarter" idx="5"/>
          </p:nvPr>
        </p:nvSpPr>
        <p:spPr/>
        <p:txBody>
          <a:bodyPr/>
          <a:lstStyle/>
          <a:p>
            <a:fld id="{784CA93B-B8DE-44F2-B679-09BA34A8793C}" type="slidenum">
              <a:rPr lang="en-DE" smtClean="0"/>
              <a:t>2</a:t>
            </a:fld>
            <a:endParaRPr lang="en-DE"/>
          </a:p>
        </p:txBody>
      </p:sp>
    </p:spTree>
    <p:extLst>
      <p:ext uri="{BB962C8B-B14F-4D97-AF65-F5344CB8AC3E}">
        <p14:creationId xmlns:p14="http://schemas.microsoft.com/office/powerpoint/2010/main" val="1322760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AA30D-6440-B1E2-1735-BD247D5C44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55B90-0405-6E26-F083-EB8075DA7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9F2E2-040C-D39C-86C8-F24758D7569C}"/>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3FB95A94-F5A3-3BFF-D2D4-42F7B6B36A2C}"/>
              </a:ext>
            </a:extLst>
          </p:cNvPr>
          <p:cNvSpPr>
            <a:spLocks noGrp="1"/>
          </p:cNvSpPr>
          <p:nvPr>
            <p:ph type="sldNum" sz="quarter" idx="5"/>
          </p:nvPr>
        </p:nvSpPr>
        <p:spPr/>
        <p:txBody>
          <a:bodyPr/>
          <a:lstStyle/>
          <a:p>
            <a:fld id="{784CA93B-B8DE-44F2-B679-09BA34A8793C}" type="slidenum">
              <a:rPr lang="en-DE" smtClean="0"/>
              <a:t>3</a:t>
            </a:fld>
            <a:endParaRPr lang="en-DE"/>
          </a:p>
        </p:txBody>
      </p:sp>
    </p:spTree>
    <p:extLst>
      <p:ext uri="{BB962C8B-B14F-4D97-AF65-F5344CB8AC3E}">
        <p14:creationId xmlns:p14="http://schemas.microsoft.com/office/powerpoint/2010/main" val="2150026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3877-DF60-BBEB-E9BA-151672E80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7067C-F6E4-E68E-BDB3-CD3984D54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ABED0-3B7A-F4F4-5A0C-CCCBF7C7CADF}"/>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B15316F5-6234-9010-AF10-C6F72F7F9B36}"/>
              </a:ext>
            </a:extLst>
          </p:cNvPr>
          <p:cNvSpPr>
            <a:spLocks noGrp="1"/>
          </p:cNvSpPr>
          <p:nvPr>
            <p:ph type="sldNum" sz="quarter" idx="5"/>
          </p:nvPr>
        </p:nvSpPr>
        <p:spPr/>
        <p:txBody>
          <a:bodyPr/>
          <a:lstStyle/>
          <a:p>
            <a:fld id="{784CA93B-B8DE-44F2-B679-09BA34A8793C}" type="slidenum">
              <a:rPr lang="en-DE" smtClean="0"/>
              <a:t>4</a:t>
            </a:fld>
            <a:endParaRPr lang="en-DE"/>
          </a:p>
        </p:txBody>
      </p:sp>
    </p:spTree>
    <p:extLst>
      <p:ext uri="{BB962C8B-B14F-4D97-AF65-F5344CB8AC3E}">
        <p14:creationId xmlns:p14="http://schemas.microsoft.com/office/powerpoint/2010/main" val="3699014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EDFAA-C43E-D86B-D4BD-77771E8B4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414EB-DF71-A9C3-298A-1F9F8EC7D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EAA22-D63D-88E3-46CD-9B4543DE301A}"/>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D4D53DDE-BC61-E642-E322-2284BD8682A9}"/>
              </a:ext>
            </a:extLst>
          </p:cNvPr>
          <p:cNvSpPr>
            <a:spLocks noGrp="1"/>
          </p:cNvSpPr>
          <p:nvPr>
            <p:ph type="sldNum" sz="quarter" idx="5"/>
          </p:nvPr>
        </p:nvSpPr>
        <p:spPr/>
        <p:txBody>
          <a:bodyPr/>
          <a:lstStyle/>
          <a:p>
            <a:fld id="{784CA93B-B8DE-44F2-B679-09BA34A8793C}" type="slidenum">
              <a:rPr lang="en-DE" smtClean="0"/>
              <a:t>5</a:t>
            </a:fld>
            <a:endParaRPr lang="en-DE"/>
          </a:p>
        </p:txBody>
      </p:sp>
    </p:spTree>
    <p:extLst>
      <p:ext uri="{BB962C8B-B14F-4D97-AF65-F5344CB8AC3E}">
        <p14:creationId xmlns:p14="http://schemas.microsoft.com/office/powerpoint/2010/main" val="63680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F661-DB19-865E-1EEC-FE6AB831F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EC8D6-D57C-4177-A1EF-205834E65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E6EEE-398F-D513-DC23-2AB3F7FDAA7C}"/>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26FA724B-218D-42CC-BF54-BCBCB4A8BD9B}"/>
              </a:ext>
            </a:extLst>
          </p:cNvPr>
          <p:cNvSpPr>
            <a:spLocks noGrp="1"/>
          </p:cNvSpPr>
          <p:nvPr>
            <p:ph type="sldNum" sz="quarter" idx="5"/>
          </p:nvPr>
        </p:nvSpPr>
        <p:spPr/>
        <p:txBody>
          <a:bodyPr/>
          <a:lstStyle/>
          <a:p>
            <a:fld id="{784CA93B-B8DE-44F2-B679-09BA34A8793C}" type="slidenum">
              <a:rPr lang="en-DE" smtClean="0"/>
              <a:t>6</a:t>
            </a:fld>
            <a:endParaRPr lang="en-DE"/>
          </a:p>
        </p:txBody>
      </p:sp>
    </p:spTree>
    <p:extLst>
      <p:ext uri="{BB962C8B-B14F-4D97-AF65-F5344CB8AC3E}">
        <p14:creationId xmlns:p14="http://schemas.microsoft.com/office/powerpoint/2010/main" val="287502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AADA-ED3A-562B-E85C-8BDE7B833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713E9-E62A-D116-77AD-09C59154E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19DDC-0869-0C4C-7ADC-AE7DA82A0E3B}"/>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B054824B-9428-1D5A-EC25-96917045C3E0}"/>
              </a:ext>
            </a:extLst>
          </p:cNvPr>
          <p:cNvSpPr>
            <a:spLocks noGrp="1"/>
          </p:cNvSpPr>
          <p:nvPr>
            <p:ph type="sldNum" sz="quarter" idx="5"/>
          </p:nvPr>
        </p:nvSpPr>
        <p:spPr/>
        <p:txBody>
          <a:bodyPr/>
          <a:lstStyle/>
          <a:p>
            <a:fld id="{784CA93B-B8DE-44F2-B679-09BA34A8793C}" type="slidenum">
              <a:rPr lang="en-DE" smtClean="0"/>
              <a:t>7</a:t>
            </a:fld>
            <a:endParaRPr lang="en-DE"/>
          </a:p>
        </p:txBody>
      </p:sp>
    </p:spTree>
    <p:extLst>
      <p:ext uri="{BB962C8B-B14F-4D97-AF65-F5344CB8AC3E}">
        <p14:creationId xmlns:p14="http://schemas.microsoft.com/office/powerpoint/2010/main" val="132276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A8F88-DF5A-4BA9-6E35-D0C239460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5A5E2-2740-C208-D150-1D2BB4E4E4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E2936-3CBB-4605-D140-94F30F85C189}"/>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DABCAF25-1238-0E08-69C1-563ABC4EF655}"/>
              </a:ext>
            </a:extLst>
          </p:cNvPr>
          <p:cNvSpPr>
            <a:spLocks noGrp="1"/>
          </p:cNvSpPr>
          <p:nvPr>
            <p:ph type="sldNum" sz="quarter" idx="5"/>
          </p:nvPr>
        </p:nvSpPr>
        <p:spPr/>
        <p:txBody>
          <a:bodyPr/>
          <a:lstStyle/>
          <a:p>
            <a:fld id="{784CA93B-B8DE-44F2-B679-09BA34A8793C}" type="slidenum">
              <a:rPr lang="en-DE" smtClean="0"/>
              <a:t>8</a:t>
            </a:fld>
            <a:endParaRPr lang="en-DE"/>
          </a:p>
        </p:txBody>
      </p:sp>
    </p:spTree>
    <p:extLst>
      <p:ext uri="{BB962C8B-B14F-4D97-AF65-F5344CB8AC3E}">
        <p14:creationId xmlns:p14="http://schemas.microsoft.com/office/powerpoint/2010/main" val="369018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E568-81EF-6D37-02E2-D9631D8FD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04D81-82F5-7431-08A1-3E4C3C4CF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B27FAD-E2F7-7E1A-811A-2FE6508FEDCC}"/>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A278C2EA-38C3-63D7-E7EF-947D530AB408}"/>
              </a:ext>
            </a:extLst>
          </p:cNvPr>
          <p:cNvSpPr>
            <a:spLocks noGrp="1"/>
          </p:cNvSpPr>
          <p:nvPr>
            <p:ph type="sldNum" sz="quarter" idx="5"/>
          </p:nvPr>
        </p:nvSpPr>
        <p:spPr/>
        <p:txBody>
          <a:bodyPr/>
          <a:lstStyle/>
          <a:p>
            <a:fld id="{784CA93B-B8DE-44F2-B679-09BA34A8793C}" type="slidenum">
              <a:rPr lang="en-DE" smtClean="0"/>
              <a:t>9</a:t>
            </a:fld>
            <a:endParaRPr lang="en-DE"/>
          </a:p>
        </p:txBody>
      </p:sp>
    </p:spTree>
    <p:extLst>
      <p:ext uri="{BB962C8B-B14F-4D97-AF65-F5344CB8AC3E}">
        <p14:creationId xmlns:p14="http://schemas.microsoft.com/office/powerpoint/2010/main" val="1923858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9ADF-D5C4-0C77-D1E1-9FBF891395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28F03ED5-9031-D302-FE23-A08754766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7231ABA-BF91-9418-D750-2B3826B4843C}"/>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5" name="Footer Placeholder 4">
            <a:extLst>
              <a:ext uri="{FF2B5EF4-FFF2-40B4-BE49-F238E27FC236}">
                <a16:creationId xmlns:a16="http://schemas.microsoft.com/office/drawing/2014/main" id="{70A614CE-67B2-E682-434A-B7BBEF010F6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2E6708A-456F-A2E7-D003-077616BAEC78}"/>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371916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2466-3BCA-2D57-2F28-EF144F547D3E}"/>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798AE0DA-A098-F2E7-2DAF-66AB732E8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FAA799D-1D0E-35FB-68CE-234FE5A60A99}"/>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5" name="Footer Placeholder 4">
            <a:extLst>
              <a:ext uri="{FF2B5EF4-FFF2-40B4-BE49-F238E27FC236}">
                <a16:creationId xmlns:a16="http://schemas.microsoft.com/office/drawing/2014/main" id="{144BD1F3-8028-AF10-C24B-E73D6E41CCC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E649447-FB47-0B63-B488-B35B66617E0B}"/>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117449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525788-0843-97AC-AA35-81A1E49158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D8F10E85-8882-0D08-88BB-ACBC978FB7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874ED2EA-2033-E7E7-6246-7BB24AB70B6B}"/>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5" name="Footer Placeholder 4">
            <a:extLst>
              <a:ext uri="{FF2B5EF4-FFF2-40B4-BE49-F238E27FC236}">
                <a16:creationId xmlns:a16="http://schemas.microsoft.com/office/drawing/2014/main" id="{E57201C2-8832-3A4E-8AD9-E3A7CD08054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8954171-D587-0DA0-9973-D16DE05582E6}"/>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411104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D2F5-47B3-FC0F-83E2-8FC438E92E5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DFFE850-00BD-AB21-33C8-8BA2F280D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0D59DD5-0537-83D2-9A30-8879DCA9D468}"/>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5" name="Footer Placeholder 4">
            <a:extLst>
              <a:ext uri="{FF2B5EF4-FFF2-40B4-BE49-F238E27FC236}">
                <a16:creationId xmlns:a16="http://schemas.microsoft.com/office/drawing/2014/main" id="{E9627FD7-9BAD-6EDC-9970-42459C8A4DC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9E92A46-B3D4-4C16-60FD-D0C7D484C81A}"/>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903296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F7BF-8C3C-264F-A734-56B50A1995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2E275F15-2773-299D-BFA7-3FDBEEEEF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2BE18-E6FB-A3E1-6271-B5BD8C129C59}"/>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5" name="Footer Placeholder 4">
            <a:extLst>
              <a:ext uri="{FF2B5EF4-FFF2-40B4-BE49-F238E27FC236}">
                <a16:creationId xmlns:a16="http://schemas.microsoft.com/office/drawing/2014/main" id="{D366D585-B9F6-69B8-EF42-937220254D3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F1EB865-85CC-53E7-72CB-FB2A159ECFA9}"/>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35732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297D-C662-E311-FF5F-674CB6201999}"/>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632EE7B-44B3-6915-008A-3AA66A2E4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5E2A3CEA-55F4-8CA7-65E7-6BF6F7F23D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87E56015-A11A-E16A-758B-E2772A395534}"/>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6" name="Footer Placeholder 5">
            <a:extLst>
              <a:ext uri="{FF2B5EF4-FFF2-40B4-BE49-F238E27FC236}">
                <a16:creationId xmlns:a16="http://schemas.microsoft.com/office/drawing/2014/main" id="{B6DF89AD-B1CF-45BF-ABE4-C99AB4027AF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1F540D1-B865-168B-ECF3-0D0DBBB0B94D}"/>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4082585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00AF-F4FF-BDEE-A08B-20285607ACCA}"/>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CA8584C5-1226-818A-EA2E-18717F323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6DEFF-FB08-3AB0-B13C-C0988FC4ED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A56C0B6F-9A03-7897-0DDD-B56E3CDB3F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ECB026-076C-FA0E-49D4-F26EEB38E8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D0B67115-88BC-D433-D98D-F1AF845159AE}"/>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8" name="Footer Placeholder 7">
            <a:extLst>
              <a:ext uri="{FF2B5EF4-FFF2-40B4-BE49-F238E27FC236}">
                <a16:creationId xmlns:a16="http://schemas.microsoft.com/office/drawing/2014/main" id="{A48CCBFC-59A9-C225-0026-697BBE0A585C}"/>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1BE87562-EDBD-5A86-B40C-E4B8DA991E5F}"/>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355555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3CFF-E76B-3F91-52BD-87A9E5EBD4F7}"/>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D580E608-3030-2D00-8A9D-4CE127650310}"/>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4" name="Footer Placeholder 3">
            <a:extLst>
              <a:ext uri="{FF2B5EF4-FFF2-40B4-BE49-F238E27FC236}">
                <a16:creationId xmlns:a16="http://schemas.microsoft.com/office/drawing/2014/main" id="{4A400F6D-965C-CDFA-ADDE-D894B8ADAE00}"/>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CAFA47-8110-8105-C208-EA2B925EE424}"/>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369037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84659D-AB93-B9C0-7412-DDE1FF04B683}"/>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3" name="Footer Placeholder 2">
            <a:extLst>
              <a:ext uri="{FF2B5EF4-FFF2-40B4-BE49-F238E27FC236}">
                <a16:creationId xmlns:a16="http://schemas.microsoft.com/office/drawing/2014/main" id="{83FB8E0B-7808-3F64-AF8D-F3D7798F2DF5}"/>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60194C80-8CA2-DE7C-62CD-16AB5370FCC7}"/>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2274989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6970-C215-D370-8FB8-881BDB275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4AA2B75-F476-32F9-8406-F1E1DAE49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303A907-77C1-F4CE-8AA3-E19C14124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E7FCC-8BD1-74C4-C9D9-CAB7295ADE08}"/>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6" name="Footer Placeholder 5">
            <a:extLst>
              <a:ext uri="{FF2B5EF4-FFF2-40B4-BE49-F238E27FC236}">
                <a16:creationId xmlns:a16="http://schemas.microsoft.com/office/drawing/2014/main" id="{D1CA8568-9980-BA72-197E-7459078CB05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109F5A8-3496-B5F7-B490-769A50C2886D}"/>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1554768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8DE7-3C24-C321-E61B-84C2CC114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9E4A8E0-9CF7-9FFD-E0B8-FB2C8DE547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2A048F1-9734-AE7F-E630-ADF23641D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2AA5F-A858-439E-DA37-2DD0074E043F}"/>
              </a:ext>
            </a:extLst>
          </p:cNvPr>
          <p:cNvSpPr>
            <a:spLocks noGrp="1"/>
          </p:cNvSpPr>
          <p:nvPr>
            <p:ph type="dt" sz="half" idx="10"/>
          </p:nvPr>
        </p:nvSpPr>
        <p:spPr/>
        <p:txBody>
          <a:bodyPr/>
          <a:lstStyle/>
          <a:p>
            <a:fld id="{5C4FE0DD-1D2D-421C-AE33-F119FAA9DCC7}" type="datetimeFigureOut">
              <a:rPr lang="en-DE" smtClean="0"/>
              <a:t>04/01/2025</a:t>
            </a:fld>
            <a:endParaRPr lang="en-DE"/>
          </a:p>
        </p:txBody>
      </p:sp>
      <p:sp>
        <p:nvSpPr>
          <p:cNvPr id="6" name="Footer Placeholder 5">
            <a:extLst>
              <a:ext uri="{FF2B5EF4-FFF2-40B4-BE49-F238E27FC236}">
                <a16:creationId xmlns:a16="http://schemas.microsoft.com/office/drawing/2014/main" id="{8C7D3062-09A3-BDA8-F84E-CF064D66A9C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CC0467F-71E1-9FEA-4F77-0948A7616293}"/>
              </a:ext>
            </a:extLst>
          </p:cNvPr>
          <p:cNvSpPr>
            <a:spLocks noGrp="1"/>
          </p:cNvSpPr>
          <p:nvPr>
            <p:ph type="sldNum" sz="quarter" idx="12"/>
          </p:nvPr>
        </p:nvSpPr>
        <p:spPr/>
        <p:txBody>
          <a:bodyPr/>
          <a:lstStyle/>
          <a:p>
            <a:fld id="{C7428575-51BA-4DCB-8FCF-20858CC44793}" type="slidenum">
              <a:rPr lang="en-DE" smtClean="0"/>
              <a:t>‹#›</a:t>
            </a:fld>
            <a:endParaRPr lang="en-DE"/>
          </a:p>
        </p:txBody>
      </p:sp>
    </p:spTree>
    <p:extLst>
      <p:ext uri="{BB962C8B-B14F-4D97-AF65-F5344CB8AC3E}">
        <p14:creationId xmlns:p14="http://schemas.microsoft.com/office/powerpoint/2010/main" val="185090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9646DD-F56A-8F5E-5A49-0003685FA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FD90056-5520-7AD4-5913-702FD6D46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D48EFE0-336F-9957-4F67-D2CFA2292E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FE0DD-1D2D-421C-AE33-F119FAA9DCC7}" type="datetimeFigureOut">
              <a:rPr lang="en-DE" smtClean="0"/>
              <a:t>04/01/2025</a:t>
            </a:fld>
            <a:endParaRPr lang="en-DE"/>
          </a:p>
        </p:txBody>
      </p:sp>
      <p:sp>
        <p:nvSpPr>
          <p:cNvPr id="5" name="Footer Placeholder 4">
            <a:extLst>
              <a:ext uri="{FF2B5EF4-FFF2-40B4-BE49-F238E27FC236}">
                <a16:creationId xmlns:a16="http://schemas.microsoft.com/office/drawing/2014/main" id="{8C5EA6E2-9CA0-8D2D-027D-AD8D99600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28E34AF3-1425-358F-6D44-85647344A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28575-51BA-4DCB-8FCF-20858CC44793}" type="slidenum">
              <a:rPr lang="en-DE" smtClean="0"/>
              <a:t>‹#›</a:t>
            </a:fld>
            <a:endParaRPr lang="en-DE"/>
          </a:p>
        </p:txBody>
      </p:sp>
    </p:spTree>
    <p:extLst>
      <p:ext uri="{BB962C8B-B14F-4D97-AF65-F5344CB8AC3E}">
        <p14:creationId xmlns:p14="http://schemas.microsoft.com/office/powerpoint/2010/main" val="3708030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pmc.ncbi.nlm.nih.gov/articles/PMC6854610/#:~:text=In%202008%2C%20it%20was%20proposed,(%E2%80%9Cproportional%20recovery%E2%80%9D" TargetMode="External"/><Relationship Id="rId9" Type="http://schemas.openxmlformats.org/officeDocument/2006/relationships/image" Target="../media/image40.jpe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7B784-2040-96AE-1714-EBEFC1DE2FEC}"/>
            </a:ext>
          </a:extLst>
        </p:cNvPr>
        <p:cNvGrpSpPr/>
        <p:nvPr/>
      </p:nvGrpSpPr>
      <p:grpSpPr>
        <a:xfrm>
          <a:off x="0" y="0"/>
          <a:ext cx="0" cy="0"/>
          <a:chOff x="0" y="0"/>
          <a:chExt cx="0" cy="0"/>
        </a:xfrm>
      </p:grpSpPr>
      <p:pic>
        <p:nvPicPr>
          <p:cNvPr id="19" name="Graphic 18">
            <a:extLst>
              <a:ext uri="{FF2B5EF4-FFF2-40B4-BE49-F238E27FC236}">
                <a16:creationId xmlns:a16="http://schemas.microsoft.com/office/drawing/2014/main" id="{24B7F381-8A69-F528-6A71-5C182627BE9C}"/>
              </a:ext>
            </a:extLst>
          </p:cNvPr>
          <p:cNvPicPr>
            <a:picLocks noChangeAspect="1"/>
          </p:cNvPicPr>
          <p:nvPr/>
        </p:nvPicPr>
        <p:blipFill>
          <a:blip r:embed="rId3">
            <a:extLst>
              <a:ext uri="{96DAC541-7B7A-43D3-8B79-37D633B846F1}">
                <asvg:svgBlip xmlns:asvg="http://schemas.microsoft.com/office/drawing/2016/SVG/main" r:embed="rId4"/>
              </a:ext>
            </a:extLst>
          </a:blip>
          <a:srcRect l="59993"/>
          <a:stretch/>
        </p:blipFill>
        <p:spPr>
          <a:xfrm>
            <a:off x="0" y="2965638"/>
            <a:ext cx="4321350" cy="3057525"/>
          </a:xfrm>
          <a:prstGeom prst="rect">
            <a:avLst/>
          </a:prstGeom>
        </p:spPr>
      </p:pic>
      <p:pic>
        <p:nvPicPr>
          <p:cNvPr id="18" name="Graphic 17">
            <a:extLst>
              <a:ext uri="{FF2B5EF4-FFF2-40B4-BE49-F238E27FC236}">
                <a16:creationId xmlns:a16="http://schemas.microsoft.com/office/drawing/2014/main" id="{B10727EB-DF88-5566-2AC1-3170E924F2E5}"/>
              </a:ext>
            </a:extLst>
          </p:cNvPr>
          <p:cNvPicPr>
            <a:picLocks noChangeAspect="1"/>
          </p:cNvPicPr>
          <p:nvPr/>
        </p:nvPicPr>
        <p:blipFill>
          <a:blip r:embed="rId3">
            <a:extLst>
              <a:ext uri="{96DAC541-7B7A-43D3-8B79-37D633B846F1}">
                <asvg:svgBlip xmlns:asvg="http://schemas.microsoft.com/office/drawing/2016/SVG/main" r:embed="rId4"/>
              </a:ext>
            </a:extLst>
          </a:blip>
          <a:srcRect r="40008"/>
          <a:stretch/>
        </p:blipFill>
        <p:spPr>
          <a:xfrm>
            <a:off x="0" y="0"/>
            <a:ext cx="6480000" cy="3057525"/>
          </a:xfrm>
          <a:prstGeom prst="rect">
            <a:avLst/>
          </a:prstGeom>
        </p:spPr>
      </p:pic>
      <p:sp>
        <p:nvSpPr>
          <p:cNvPr id="4" name="Rectangle 3">
            <a:extLst>
              <a:ext uri="{FF2B5EF4-FFF2-40B4-BE49-F238E27FC236}">
                <a16:creationId xmlns:a16="http://schemas.microsoft.com/office/drawing/2014/main" id="{A9EC185F-6D3A-0D73-E9FB-130998B84E7A}"/>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02AEE2BA-70D8-61E9-19FC-61CDC6DC8E2E}"/>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422CBD30-EBC5-5AAC-C03C-B135B1CF1F77}"/>
              </a:ext>
            </a:extLst>
          </p:cNvPr>
          <p:cNvSpPr/>
          <p:nvPr/>
        </p:nvSpPr>
        <p:spPr>
          <a:xfrm>
            <a:off x="0" y="5979397"/>
            <a:ext cx="6480000" cy="1853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1" dirty="0">
                <a:solidFill>
                  <a:schemeClr val="tx1"/>
                </a:solidFill>
              </a:rPr>
              <a:t>Figure X: Motor function recovery trajectories following stroke, distinguished by two stroke types: </a:t>
            </a:r>
            <a:r>
              <a:rPr lang="en-US" sz="1200" i="1" dirty="0">
                <a:solidFill>
                  <a:schemeClr val="tx1"/>
                </a:solidFill>
              </a:rPr>
              <a:t>Bleeding (dark red) and Infarct/Ischemia (gray). Motor scores are presented across three time points: 2 days (TP0), 14 days (TP1), and 60 days (TP2) post-stroke. (A) Fugl-Meyer Lower Extremity (FM-lex), (B) Fugl-Meyer Upper Extremity (FM-</a:t>
            </a:r>
            <a:r>
              <a:rPr lang="en-US" sz="1200" i="1" dirty="0" err="1">
                <a:solidFill>
                  <a:schemeClr val="tx1"/>
                </a:solidFill>
              </a:rPr>
              <a:t>uex</a:t>
            </a:r>
            <a:r>
              <a:rPr lang="en-US" sz="1200" i="1" dirty="0">
                <a:solidFill>
                  <a:schemeClr val="tx1"/>
                </a:solidFill>
              </a:rPr>
              <a:t>), (C) Barthel Index, (D) Modified Rankin Scale (</a:t>
            </a:r>
            <a:r>
              <a:rPr lang="en-US" sz="1200" i="1" dirty="0" err="1">
                <a:solidFill>
                  <a:schemeClr val="tx1"/>
                </a:solidFill>
              </a:rPr>
              <a:t>mRS</a:t>
            </a:r>
            <a:r>
              <a:rPr lang="en-US" sz="1200" i="1" dirty="0">
                <a:solidFill>
                  <a:schemeClr val="tx1"/>
                </a:solidFill>
              </a:rPr>
              <a:t>), and (E) National Institutes of Health Stroke Scale (NIHSS). The Y-axis represents motor performance, where higher values indicate better function. To ensure consistency across measures, </a:t>
            </a:r>
            <a:r>
              <a:rPr lang="en-US" sz="1200" i="1" dirty="0" err="1">
                <a:solidFill>
                  <a:schemeClr val="tx1"/>
                </a:solidFill>
              </a:rPr>
              <a:t>mRS</a:t>
            </a:r>
            <a:r>
              <a:rPr lang="en-US" sz="1200" i="1" dirty="0">
                <a:solidFill>
                  <a:schemeClr val="tx1"/>
                </a:solidFill>
              </a:rPr>
              <a:t> and NIHSS scores, which reflect deficits, were subtracted from their respective maximum values.</a:t>
            </a:r>
            <a:endParaRPr lang="de-DE" i="1" dirty="0">
              <a:solidFill>
                <a:schemeClr val="tx1"/>
              </a:solidFill>
            </a:endParaRPr>
          </a:p>
        </p:txBody>
      </p:sp>
      <p:sp>
        <p:nvSpPr>
          <p:cNvPr id="12" name="TextBox 11">
            <a:extLst>
              <a:ext uri="{FF2B5EF4-FFF2-40B4-BE49-F238E27FC236}">
                <a16:creationId xmlns:a16="http://schemas.microsoft.com/office/drawing/2014/main" id="{9C5D07ED-E1A3-5BC4-802A-3CEC965429A6}"/>
              </a:ext>
            </a:extLst>
          </p:cNvPr>
          <p:cNvSpPr txBox="1"/>
          <p:nvPr/>
        </p:nvSpPr>
        <p:spPr>
          <a:xfrm>
            <a:off x="4536142" y="26892"/>
            <a:ext cx="430307" cy="276999"/>
          </a:xfrm>
          <a:prstGeom prst="rect">
            <a:avLst/>
          </a:prstGeom>
          <a:noFill/>
        </p:spPr>
        <p:txBody>
          <a:bodyPr wrap="square" rtlCol="0">
            <a:spAutoFit/>
          </a:bodyPr>
          <a:lstStyle/>
          <a:p>
            <a:r>
              <a:rPr lang="en-US" sz="1200" b="1" dirty="0"/>
              <a:t>C</a:t>
            </a:r>
            <a:endParaRPr lang="de-DE" sz="1200" b="1" dirty="0"/>
          </a:p>
        </p:txBody>
      </p:sp>
      <p:sp>
        <p:nvSpPr>
          <p:cNvPr id="13" name="TextBox 12">
            <a:extLst>
              <a:ext uri="{FF2B5EF4-FFF2-40B4-BE49-F238E27FC236}">
                <a16:creationId xmlns:a16="http://schemas.microsoft.com/office/drawing/2014/main" id="{460472E8-8F30-F139-4159-9480A6D3C93F}"/>
              </a:ext>
            </a:extLst>
          </p:cNvPr>
          <p:cNvSpPr txBox="1"/>
          <p:nvPr/>
        </p:nvSpPr>
        <p:spPr>
          <a:xfrm>
            <a:off x="242048" y="2965638"/>
            <a:ext cx="430307" cy="276999"/>
          </a:xfrm>
          <a:prstGeom prst="rect">
            <a:avLst/>
          </a:prstGeom>
          <a:noFill/>
        </p:spPr>
        <p:txBody>
          <a:bodyPr wrap="square" rtlCol="0">
            <a:spAutoFit/>
          </a:bodyPr>
          <a:lstStyle/>
          <a:p>
            <a:r>
              <a:rPr lang="en-US" sz="1200" b="1" dirty="0"/>
              <a:t>D</a:t>
            </a:r>
            <a:endParaRPr lang="de-DE" sz="1200" b="1" dirty="0"/>
          </a:p>
        </p:txBody>
      </p:sp>
      <p:sp>
        <p:nvSpPr>
          <p:cNvPr id="38" name="TextBox 37">
            <a:extLst>
              <a:ext uri="{FF2B5EF4-FFF2-40B4-BE49-F238E27FC236}">
                <a16:creationId xmlns:a16="http://schemas.microsoft.com/office/drawing/2014/main" id="{20236C1E-B0C4-66E5-AA7D-F0B3212442B0}"/>
              </a:ext>
            </a:extLst>
          </p:cNvPr>
          <p:cNvSpPr txBox="1"/>
          <p:nvPr/>
        </p:nvSpPr>
        <p:spPr>
          <a:xfrm>
            <a:off x="242048" y="26892"/>
            <a:ext cx="430307" cy="276999"/>
          </a:xfrm>
          <a:prstGeom prst="rect">
            <a:avLst/>
          </a:prstGeom>
          <a:noFill/>
        </p:spPr>
        <p:txBody>
          <a:bodyPr wrap="square" rtlCol="0">
            <a:spAutoFit/>
          </a:bodyPr>
          <a:lstStyle/>
          <a:p>
            <a:r>
              <a:rPr lang="en-US" sz="1200" b="1" dirty="0"/>
              <a:t>A</a:t>
            </a:r>
            <a:endParaRPr lang="de-DE" sz="1200" b="1" dirty="0"/>
          </a:p>
        </p:txBody>
      </p:sp>
      <p:sp>
        <p:nvSpPr>
          <p:cNvPr id="39" name="TextBox 38">
            <a:extLst>
              <a:ext uri="{FF2B5EF4-FFF2-40B4-BE49-F238E27FC236}">
                <a16:creationId xmlns:a16="http://schemas.microsoft.com/office/drawing/2014/main" id="{DACC4DC8-80A2-51A9-7BE8-EFAA4E7BF780}"/>
              </a:ext>
            </a:extLst>
          </p:cNvPr>
          <p:cNvSpPr txBox="1"/>
          <p:nvPr/>
        </p:nvSpPr>
        <p:spPr>
          <a:xfrm>
            <a:off x="2411506" y="26892"/>
            <a:ext cx="430307" cy="276999"/>
          </a:xfrm>
          <a:prstGeom prst="rect">
            <a:avLst/>
          </a:prstGeom>
          <a:noFill/>
        </p:spPr>
        <p:txBody>
          <a:bodyPr wrap="square" rtlCol="0">
            <a:spAutoFit/>
          </a:bodyPr>
          <a:lstStyle/>
          <a:p>
            <a:r>
              <a:rPr lang="en-US" sz="1200" b="1" dirty="0"/>
              <a:t>B</a:t>
            </a:r>
            <a:endParaRPr lang="de-DE" sz="1200" b="1" dirty="0"/>
          </a:p>
        </p:txBody>
      </p:sp>
      <p:sp>
        <p:nvSpPr>
          <p:cNvPr id="52" name="TextBox 51">
            <a:extLst>
              <a:ext uri="{FF2B5EF4-FFF2-40B4-BE49-F238E27FC236}">
                <a16:creationId xmlns:a16="http://schemas.microsoft.com/office/drawing/2014/main" id="{D5DB7D9A-E8C2-D968-168E-6EB5B8BC9B9F}"/>
              </a:ext>
            </a:extLst>
          </p:cNvPr>
          <p:cNvSpPr txBox="1"/>
          <p:nvPr/>
        </p:nvSpPr>
        <p:spPr>
          <a:xfrm>
            <a:off x="2411506" y="2965638"/>
            <a:ext cx="430307" cy="276999"/>
          </a:xfrm>
          <a:prstGeom prst="rect">
            <a:avLst/>
          </a:prstGeom>
          <a:noFill/>
        </p:spPr>
        <p:txBody>
          <a:bodyPr wrap="square" rtlCol="0">
            <a:spAutoFit/>
          </a:bodyPr>
          <a:lstStyle/>
          <a:p>
            <a:r>
              <a:rPr lang="en-US" sz="1200" b="1" dirty="0"/>
              <a:t>E</a:t>
            </a:r>
            <a:endParaRPr lang="de-DE" sz="1200" b="1" dirty="0"/>
          </a:p>
        </p:txBody>
      </p:sp>
      <p:pic>
        <p:nvPicPr>
          <p:cNvPr id="25" name="Picture 24">
            <a:extLst>
              <a:ext uri="{FF2B5EF4-FFF2-40B4-BE49-F238E27FC236}">
                <a16:creationId xmlns:a16="http://schemas.microsoft.com/office/drawing/2014/main" id="{6E223932-6080-3060-63EE-9CD4664667F0}"/>
              </a:ext>
            </a:extLst>
          </p:cNvPr>
          <p:cNvPicPr>
            <a:picLocks noChangeAspect="1"/>
          </p:cNvPicPr>
          <p:nvPr/>
        </p:nvPicPr>
        <p:blipFill>
          <a:blip r:embed="rId5"/>
          <a:srcRect l="4775" t="35508" r="6262" b="7065"/>
          <a:stretch/>
        </p:blipFill>
        <p:spPr>
          <a:xfrm>
            <a:off x="4603938" y="3123481"/>
            <a:ext cx="867708" cy="374944"/>
          </a:xfrm>
          <a:prstGeom prst="rect">
            <a:avLst/>
          </a:prstGeom>
        </p:spPr>
      </p:pic>
    </p:spTree>
    <p:extLst>
      <p:ext uri="{BB962C8B-B14F-4D97-AF65-F5344CB8AC3E}">
        <p14:creationId xmlns:p14="http://schemas.microsoft.com/office/powerpoint/2010/main" val="172219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82FE2-53CC-5BE9-E1E7-288914362AD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B6D1BD5-D59F-729A-2925-3B779115AD0E}"/>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a:t>
            </a:r>
            <a:endParaRPr lang="en-DE" dirty="0"/>
          </a:p>
        </p:txBody>
      </p:sp>
      <p:sp>
        <p:nvSpPr>
          <p:cNvPr id="3" name="Rectangle 2">
            <a:extLst>
              <a:ext uri="{FF2B5EF4-FFF2-40B4-BE49-F238E27FC236}">
                <a16:creationId xmlns:a16="http://schemas.microsoft.com/office/drawing/2014/main" id="{FF81F0A5-944D-8FD1-EE49-669F8FE85D7B}"/>
              </a:ext>
            </a:extLst>
          </p:cNvPr>
          <p:cNvSpPr/>
          <p:nvPr/>
        </p:nvSpPr>
        <p:spPr>
          <a:xfrm>
            <a:off x="0" y="-291155"/>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Graphic 7">
            <a:extLst>
              <a:ext uri="{FF2B5EF4-FFF2-40B4-BE49-F238E27FC236}">
                <a16:creationId xmlns:a16="http://schemas.microsoft.com/office/drawing/2014/main" id="{A50F493B-73A7-E161-AA60-6714AF813646}"/>
              </a:ext>
            </a:extLst>
          </p:cNvPr>
          <p:cNvPicPr>
            <a:picLocks noChangeAspect="1"/>
          </p:cNvPicPr>
          <p:nvPr/>
        </p:nvPicPr>
        <p:blipFill>
          <a:blip r:embed="rId3">
            <a:extLst>
              <a:ext uri="{96DAC541-7B7A-43D3-8B79-37D633B846F1}">
                <asvg:svgBlip xmlns:asvg="http://schemas.microsoft.com/office/drawing/2016/SVG/main" r:embed="rId4"/>
              </a:ext>
            </a:extLst>
          </a:blip>
          <a:srcRect l="58936" t="8220" r="2458" b="78572"/>
          <a:stretch/>
        </p:blipFill>
        <p:spPr>
          <a:xfrm>
            <a:off x="7158922" y="1722447"/>
            <a:ext cx="2375648" cy="680502"/>
          </a:xfrm>
          <a:prstGeom prst="rect">
            <a:avLst/>
          </a:prstGeom>
        </p:spPr>
      </p:pic>
      <p:pic>
        <p:nvPicPr>
          <p:cNvPr id="9" name="Picture 8">
            <a:extLst>
              <a:ext uri="{FF2B5EF4-FFF2-40B4-BE49-F238E27FC236}">
                <a16:creationId xmlns:a16="http://schemas.microsoft.com/office/drawing/2014/main" id="{229D0C48-DB4D-D55C-FF32-96B82EB08712}"/>
              </a:ext>
            </a:extLst>
          </p:cNvPr>
          <p:cNvPicPr>
            <a:picLocks noChangeAspect="1"/>
          </p:cNvPicPr>
          <p:nvPr/>
        </p:nvPicPr>
        <p:blipFill>
          <a:blip r:embed="rId5"/>
          <a:stretch>
            <a:fillRect/>
          </a:stretch>
        </p:blipFill>
        <p:spPr>
          <a:xfrm>
            <a:off x="12293600" y="4133924"/>
            <a:ext cx="1508125" cy="1508125"/>
          </a:xfrm>
          <a:prstGeom prst="rect">
            <a:avLst/>
          </a:prstGeom>
        </p:spPr>
      </p:pic>
      <p:graphicFrame>
        <p:nvGraphicFramePr>
          <p:cNvPr id="6" name="Table 5">
            <a:extLst>
              <a:ext uri="{FF2B5EF4-FFF2-40B4-BE49-F238E27FC236}">
                <a16:creationId xmlns:a16="http://schemas.microsoft.com/office/drawing/2014/main" id="{60BD1FA9-BAF9-A475-A486-1844FAB01B24}"/>
              </a:ext>
            </a:extLst>
          </p:cNvPr>
          <p:cNvGraphicFramePr>
            <a:graphicFrameLocks noGrp="1"/>
          </p:cNvGraphicFramePr>
          <p:nvPr>
            <p:extLst>
              <p:ext uri="{D42A27DB-BD31-4B8C-83A1-F6EECF244321}">
                <p14:modId xmlns:p14="http://schemas.microsoft.com/office/powerpoint/2010/main" val="483056753"/>
              </p:ext>
            </p:extLst>
          </p:nvPr>
        </p:nvGraphicFramePr>
        <p:xfrm>
          <a:off x="4847522" y="5752988"/>
          <a:ext cx="2286000" cy="762000"/>
        </p:xfrm>
        <a:graphic>
          <a:graphicData uri="http://schemas.openxmlformats.org/drawingml/2006/table">
            <a:tbl>
              <a:tblPr/>
              <a:tblGrid>
                <a:gridCol w="1676400">
                  <a:extLst>
                    <a:ext uri="{9D8B030D-6E8A-4147-A177-3AD203B41FA5}">
                      <a16:colId xmlns:a16="http://schemas.microsoft.com/office/drawing/2014/main" val="4165911721"/>
                    </a:ext>
                  </a:extLst>
                </a:gridCol>
                <a:gridCol w="609600">
                  <a:extLst>
                    <a:ext uri="{9D8B030D-6E8A-4147-A177-3AD203B41FA5}">
                      <a16:colId xmlns:a16="http://schemas.microsoft.com/office/drawing/2014/main" val="3183038209"/>
                    </a:ext>
                  </a:extLst>
                </a:gridCol>
              </a:tblGrid>
              <a:tr h="152400">
                <a:tc>
                  <a:txBody>
                    <a:bodyPr/>
                    <a:lstStyle/>
                    <a:p>
                      <a:pPr algn="l" fontAlgn="b"/>
                      <a:r>
                        <a:rPr lang="de-DE" sz="900" b="0" i="0" u="none" strike="noStrike" dirty="0" err="1">
                          <a:solidFill>
                            <a:srgbClr val="000000"/>
                          </a:solidFill>
                          <a:effectLst/>
                          <a:latin typeface="Aptos Narrow" panose="020B0004020202020204" pitchFamily="34" charset="0"/>
                        </a:rPr>
                        <a:t>Recovery_Type</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de-DE" sz="900" b="0" i="0" u="none" strike="noStrike">
                          <a:solidFill>
                            <a:srgbClr val="000000"/>
                          </a:solidFill>
                          <a:effectLst/>
                          <a:latin typeface="Aptos Narrow" panose="020B0004020202020204" pitchFamily="34" charset="0"/>
                        </a:rPr>
                        <a:t>Percentage</a:t>
                      </a:r>
                    </a:p>
                  </a:txBody>
                  <a:tcPr marL="9525" marR="9525" marT="9525" marB="0" anchor="b">
                    <a:lnL>
                      <a:noFill/>
                    </a:lnL>
                    <a:lnR>
                      <a:noFill/>
                    </a:lnR>
                    <a:lnT>
                      <a:noFill/>
                    </a:lnT>
                    <a:lnB>
                      <a:noFill/>
                    </a:lnB>
                    <a:noFill/>
                  </a:tcPr>
                </a:tc>
                <a:extLst>
                  <a:ext uri="{0D108BD9-81ED-4DB2-BD59-A6C34878D82A}">
                    <a16:rowId xmlns:a16="http://schemas.microsoft.com/office/drawing/2014/main" val="2835593687"/>
                  </a:ext>
                </a:extLst>
              </a:tr>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88.89</a:t>
                      </a:r>
                    </a:p>
                  </a:txBody>
                  <a:tcPr marL="9525" marR="9525" marT="9525" marB="0" anchor="b">
                    <a:lnL>
                      <a:noFill/>
                    </a:lnL>
                    <a:lnR>
                      <a:noFill/>
                    </a:lnR>
                    <a:lnT>
                      <a:noFill/>
                    </a:lnT>
                    <a:lnB>
                      <a:noFill/>
                    </a:lnB>
                    <a:noFill/>
                  </a:tcPr>
                </a:tc>
                <a:extLst>
                  <a:ext uri="{0D108BD9-81ED-4DB2-BD59-A6C34878D82A}">
                    <a16:rowId xmlns:a16="http://schemas.microsoft.com/office/drawing/2014/main" val="3792632564"/>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4152229722"/>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3888272004"/>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2.78</a:t>
                      </a:r>
                    </a:p>
                  </a:txBody>
                  <a:tcPr marL="9525" marR="9525" marT="9525" marB="0" anchor="b">
                    <a:lnL>
                      <a:noFill/>
                    </a:lnL>
                    <a:lnR>
                      <a:noFill/>
                    </a:lnR>
                    <a:lnT>
                      <a:noFill/>
                    </a:lnT>
                    <a:lnB>
                      <a:noFill/>
                    </a:lnB>
                    <a:noFill/>
                  </a:tcPr>
                </a:tc>
                <a:extLst>
                  <a:ext uri="{0D108BD9-81ED-4DB2-BD59-A6C34878D82A}">
                    <a16:rowId xmlns:a16="http://schemas.microsoft.com/office/drawing/2014/main" val="3148671369"/>
                  </a:ext>
                </a:extLst>
              </a:tr>
            </a:tbl>
          </a:graphicData>
        </a:graphic>
      </p:graphicFrame>
      <p:graphicFrame>
        <p:nvGraphicFramePr>
          <p:cNvPr id="7" name="Table 6">
            <a:extLst>
              <a:ext uri="{FF2B5EF4-FFF2-40B4-BE49-F238E27FC236}">
                <a16:creationId xmlns:a16="http://schemas.microsoft.com/office/drawing/2014/main" id="{BEA78B41-A47F-B7EA-F5F5-C550B3D25AB0}"/>
              </a:ext>
            </a:extLst>
          </p:cNvPr>
          <p:cNvGraphicFramePr>
            <a:graphicFrameLocks noGrp="1"/>
          </p:cNvGraphicFramePr>
          <p:nvPr>
            <p:extLst>
              <p:ext uri="{D42A27DB-BD31-4B8C-83A1-F6EECF244321}">
                <p14:modId xmlns:p14="http://schemas.microsoft.com/office/powerpoint/2010/main" val="61077096"/>
              </p:ext>
            </p:extLst>
          </p:nvPr>
        </p:nvGraphicFramePr>
        <p:xfrm>
          <a:off x="187325" y="4770326"/>
          <a:ext cx="2286000" cy="609600"/>
        </p:xfrm>
        <a:graphic>
          <a:graphicData uri="http://schemas.openxmlformats.org/drawingml/2006/table">
            <a:tbl>
              <a:tblPr/>
              <a:tblGrid>
                <a:gridCol w="1676400">
                  <a:extLst>
                    <a:ext uri="{9D8B030D-6E8A-4147-A177-3AD203B41FA5}">
                      <a16:colId xmlns:a16="http://schemas.microsoft.com/office/drawing/2014/main" val="2252070934"/>
                    </a:ext>
                  </a:extLst>
                </a:gridCol>
                <a:gridCol w="609600">
                  <a:extLst>
                    <a:ext uri="{9D8B030D-6E8A-4147-A177-3AD203B41FA5}">
                      <a16:colId xmlns:a16="http://schemas.microsoft.com/office/drawing/2014/main" val="1580133775"/>
                    </a:ext>
                  </a:extLst>
                </a:gridCol>
              </a:tblGrid>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69.44</a:t>
                      </a:r>
                    </a:p>
                  </a:txBody>
                  <a:tcPr marL="9525" marR="9525" marT="9525" marB="0" anchor="b">
                    <a:lnL>
                      <a:noFill/>
                    </a:lnL>
                    <a:lnR>
                      <a:noFill/>
                    </a:lnR>
                    <a:lnT>
                      <a:noFill/>
                    </a:lnT>
                    <a:lnB>
                      <a:noFill/>
                    </a:lnB>
                    <a:noFill/>
                  </a:tcPr>
                </a:tc>
                <a:extLst>
                  <a:ext uri="{0D108BD9-81ED-4DB2-BD59-A6C34878D82A}">
                    <a16:rowId xmlns:a16="http://schemas.microsoft.com/office/drawing/2014/main" val="910978175"/>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493746338"/>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11.11</a:t>
                      </a:r>
                    </a:p>
                  </a:txBody>
                  <a:tcPr marL="9525" marR="9525" marT="9525" marB="0" anchor="b">
                    <a:lnL>
                      <a:noFill/>
                    </a:lnL>
                    <a:lnR>
                      <a:noFill/>
                    </a:lnR>
                    <a:lnT>
                      <a:noFill/>
                    </a:lnT>
                    <a:lnB>
                      <a:noFill/>
                    </a:lnB>
                    <a:noFill/>
                  </a:tcPr>
                </a:tc>
                <a:extLst>
                  <a:ext uri="{0D108BD9-81ED-4DB2-BD59-A6C34878D82A}">
                    <a16:rowId xmlns:a16="http://schemas.microsoft.com/office/drawing/2014/main" val="2445727701"/>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19.44</a:t>
                      </a:r>
                    </a:p>
                  </a:txBody>
                  <a:tcPr marL="9525" marR="9525" marT="9525" marB="0" anchor="b">
                    <a:lnL>
                      <a:noFill/>
                    </a:lnL>
                    <a:lnR>
                      <a:noFill/>
                    </a:lnR>
                    <a:lnT>
                      <a:noFill/>
                    </a:lnT>
                    <a:lnB>
                      <a:noFill/>
                    </a:lnB>
                    <a:noFill/>
                  </a:tcPr>
                </a:tc>
                <a:extLst>
                  <a:ext uri="{0D108BD9-81ED-4DB2-BD59-A6C34878D82A}">
                    <a16:rowId xmlns:a16="http://schemas.microsoft.com/office/drawing/2014/main" val="3778905529"/>
                  </a:ext>
                </a:extLst>
              </a:tr>
            </a:tbl>
          </a:graphicData>
        </a:graphic>
      </p:graphicFrame>
      <p:graphicFrame>
        <p:nvGraphicFramePr>
          <p:cNvPr id="10" name="Table 9">
            <a:extLst>
              <a:ext uri="{FF2B5EF4-FFF2-40B4-BE49-F238E27FC236}">
                <a16:creationId xmlns:a16="http://schemas.microsoft.com/office/drawing/2014/main" id="{99EC7439-92A5-9F11-2186-55E10A8FE550}"/>
              </a:ext>
            </a:extLst>
          </p:cNvPr>
          <p:cNvGraphicFramePr>
            <a:graphicFrameLocks noGrp="1"/>
          </p:cNvGraphicFramePr>
          <p:nvPr>
            <p:extLst>
              <p:ext uri="{D42A27DB-BD31-4B8C-83A1-F6EECF244321}">
                <p14:modId xmlns:p14="http://schemas.microsoft.com/office/powerpoint/2010/main" val="2604872932"/>
              </p:ext>
            </p:extLst>
          </p:nvPr>
        </p:nvGraphicFramePr>
        <p:xfrm>
          <a:off x="2746029" y="4847223"/>
          <a:ext cx="2286000" cy="762000"/>
        </p:xfrm>
        <a:graphic>
          <a:graphicData uri="http://schemas.openxmlformats.org/drawingml/2006/table">
            <a:tbl>
              <a:tblPr/>
              <a:tblGrid>
                <a:gridCol w="1676400">
                  <a:extLst>
                    <a:ext uri="{9D8B030D-6E8A-4147-A177-3AD203B41FA5}">
                      <a16:colId xmlns:a16="http://schemas.microsoft.com/office/drawing/2014/main" val="1993504055"/>
                    </a:ext>
                  </a:extLst>
                </a:gridCol>
                <a:gridCol w="609600">
                  <a:extLst>
                    <a:ext uri="{9D8B030D-6E8A-4147-A177-3AD203B41FA5}">
                      <a16:colId xmlns:a16="http://schemas.microsoft.com/office/drawing/2014/main" val="4119956834"/>
                    </a:ext>
                  </a:extLst>
                </a:gridCol>
              </a:tblGrid>
              <a:tr h="152400">
                <a:tc>
                  <a:txBody>
                    <a:bodyPr/>
                    <a:lstStyle/>
                    <a:p>
                      <a:pPr algn="l" fontAlgn="b"/>
                      <a:r>
                        <a:rPr lang="de-DE" sz="900" b="0" i="0" u="none" strike="noStrike">
                          <a:solidFill>
                            <a:srgbClr val="000000"/>
                          </a:solidFill>
                          <a:effectLst/>
                          <a:latin typeface="Aptos Narrow" panose="020B0004020202020204" pitchFamily="34" charset="0"/>
                        </a:rPr>
                        <a:t>Recovery_Type</a:t>
                      </a:r>
                    </a:p>
                  </a:txBody>
                  <a:tcPr marL="9525" marR="9525" marT="9525" marB="0" anchor="b">
                    <a:lnL>
                      <a:noFill/>
                    </a:lnL>
                    <a:lnR>
                      <a:noFill/>
                    </a:lnR>
                    <a:lnT>
                      <a:noFill/>
                    </a:lnT>
                    <a:lnB>
                      <a:noFill/>
                    </a:lnB>
                    <a:noFill/>
                  </a:tcPr>
                </a:tc>
                <a:tc>
                  <a:txBody>
                    <a:bodyPr/>
                    <a:lstStyle/>
                    <a:p>
                      <a:pPr algn="l" fontAlgn="b"/>
                      <a:r>
                        <a:rPr lang="de-DE" sz="900" b="0" i="0" u="none" strike="noStrike">
                          <a:solidFill>
                            <a:srgbClr val="000000"/>
                          </a:solidFill>
                          <a:effectLst/>
                          <a:latin typeface="Aptos Narrow" panose="020B0004020202020204" pitchFamily="34" charset="0"/>
                        </a:rPr>
                        <a:t>Percentage</a:t>
                      </a:r>
                    </a:p>
                  </a:txBody>
                  <a:tcPr marL="9525" marR="9525" marT="9525" marB="0" anchor="b">
                    <a:lnL>
                      <a:noFill/>
                    </a:lnL>
                    <a:lnR>
                      <a:noFill/>
                    </a:lnR>
                    <a:lnT>
                      <a:noFill/>
                    </a:lnT>
                    <a:lnB>
                      <a:noFill/>
                    </a:lnB>
                    <a:noFill/>
                  </a:tcPr>
                </a:tc>
                <a:extLst>
                  <a:ext uri="{0D108BD9-81ED-4DB2-BD59-A6C34878D82A}">
                    <a16:rowId xmlns:a16="http://schemas.microsoft.com/office/drawing/2014/main" val="2078894142"/>
                  </a:ext>
                </a:extLst>
              </a:tr>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58.33</a:t>
                      </a:r>
                    </a:p>
                  </a:txBody>
                  <a:tcPr marL="9525" marR="9525" marT="9525" marB="0" anchor="b">
                    <a:lnL>
                      <a:noFill/>
                    </a:lnL>
                    <a:lnR>
                      <a:noFill/>
                    </a:lnR>
                    <a:lnT>
                      <a:noFill/>
                    </a:lnT>
                    <a:lnB>
                      <a:noFill/>
                    </a:lnB>
                    <a:noFill/>
                  </a:tcPr>
                </a:tc>
                <a:extLst>
                  <a:ext uri="{0D108BD9-81ED-4DB2-BD59-A6C34878D82A}">
                    <a16:rowId xmlns:a16="http://schemas.microsoft.com/office/drawing/2014/main" val="1427811623"/>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978184401"/>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16.67</a:t>
                      </a:r>
                    </a:p>
                  </a:txBody>
                  <a:tcPr marL="9525" marR="9525" marT="9525" marB="0" anchor="b">
                    <a:lnL>
                      <a:noFill/>
                    </a:lnL>
                    <a:lnR>
                      <a:noFill/>
                    </a:lnR>
                    <a:lnT>
                      <a:noFill/>
                    </a:lnT>
                    <a:lnB>
                      <a:noFill/>
                    </a:lnB>
                    <a:noFill/>
                  </a:tcPr>
                </a:tc>
                <a:extLst>
                  <a:ext uri="{0D108BD9-81ED-4DB2-BD59-A6C34878D82A}">
                    <a16:rowId xmlns:a16="http://schemas.microsoft.com/office/drawing/2014/main" val="748360586"/>
                  </a:ext>
                </a:extLst>
              </a:tr>
              <a:tr h="152400">
                <a:tc>
                  <a:txBody>
                    <a:bodyPr/>
                    <a:lstStyle/>
                    <a:p>
                      <a:pPr algn="l" fontAlgn="b"/>
                      <a:r>
                        <a:rPr lang="en-US" sz="900" b="0" i="0" u="none" strike="noStrike" dirty="0">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16.67</a:t>
                      </a:r>
                    </a:p>
                  </a:txBody>
                  <a:tcPr marL="9525" marR="9525" marT="9525" marB="0" anchor="b">
                    <a:lnL>
                      <a:noFill/>
                    </a:lnL>
                    <a:lnR>
                      <a:noFill/>
                    </a:lnR>
                    <a:lnT>
                      <a:noFill/>
                    </a:lnT>
                    <a:lnB>
                      <a:noFill/>
                    </a:lnB>
                    <a:noFill/>
                  </a:tcPr>
                </a:tc>
                <a:extLst>
                  <a:ext uri="{0D108BD9-81ED-4DB2-BD59-A6C34878D82A}">
                    <a16:rowId xmlns:a16="http://schemas.microsoft.com/office/drawing/2014/main" val="244528203"/>
                  </a:ext>
                </a:extLst>
              </a:tr>
            </a:tbl>
          </a:graphicData>
        </a:graphic>
      </p:graphicFrame>
      <p:graphicFrame>
        <p:nvGraphicFramePr>
          <p:cNvPr id="11" name="Table 10">
            <a:extLst>
              <a:ext uri="{FF2B5EF4-FFF2-40B4-BE49-F238E27FC236}">
                <a16:creationId xmlns:a16="http://schemas.microsoft.com/office/drawing/2014/main" id="{ACE14344-9A44-D33C-3AA8-8B17D7D9B519}"/>
              </a:ext>
            </a:extLst>
          </p:cNvPr>
          <p:cNvGraphicFramePr>
            <a:graphicFrameLocks noGrp="1"/>
          </p:cNvGraphicFramePr>
          <p:nvPr>
            <p:extLst>
              <p:ext uri="{D42A27DB-BD31-4B8C-83A1-F6EECF244321}">
                <p14:modId xmlns:p14="http://schemas.microsoft.com/office/powerpoint/2010/main" val="3773467880"/>
              </p:ext>
            </p:extLst>
          </p:nvPr>
        </p:nvGraphicFramePr>
        <p:xfrm>
          <a:off x="7158922" y="4795302"/>
          <a:ext cx="2286000" cy="609600"/>
        </p:xfrm>
        <a:graphic>
          <a:graphicData uri="http://schemas.openxmlformats.org/drawingml/2006/table">
            <a:tbl>
              <a:tblPr/>
              <a:tblGrid>
                <a:gridCol w="1676400">
                  <a:extLst>
                    <a:ext uri="{9D8B030D-6E8A-4147-A177-3AD203B41FA5}">
                      <a16:colId xmlns:a16="http://schemas.microsoft.com/office/drawing/2014/main" val="1631399569"/>
                    </a:ext>
                  </a:extLst>
                </a:gridCol>
                <a:gridCol w="609600">
                  <a:extLst>
                    <a:ext uri="{9D8B030D-6E8A-4147-A177-3AD203B41FA5}">
                      <a16:colId xmlns:a16="http://schemas.microsoft.com/office/drawing/2014/main" val="1592915022"/>
                    </a:ext>
                  </a:extLst>
                </a:gridCol>
              </a:tblGrid>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88.89</a:t>
                      </a:r>
                    </a:p>
                  </a:txBody>
                  <a:tcPr marL="9525" marR="9525" marT="9525" marB="0" anchor="b">
                    <a:lnL>
                      <a:noFill/>
                    </a:lnL>
                    <a:lnR>
                      <a:noFill/>
                    </a:lnR>
                    <a:lnT>
                      <a:noFill/>
                    </a:lnT>
                    <a:lnB>
                      <a:noFill/>
                    </a:lnB>
                    <a:noFill/>
                  </a:tcPr>
                </a:tc>
                <a:extLst>
                  <a:ext uri="{0D108BD9-81ED-4DB2-BD59-A6C34878D82A}">
                    <a16:rowId xmlns:a16="http://schemas.microsoft.com/office/drawing/2014/main" val="4115289769"/>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552331108"/>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5.56</a:t>
                      </a:r>
                    </a:p>
                  </a:txBody>
                  <a:tcPr marL="9525" marR="9525" marT="9525" marB="0" anchor="b">
                    <a:lnL>
                      <a:noFill/>
                    </a:lnL>
                    <a:lnR>
                      <a:noFill/>
                    </a:lnR>
                    <a:lnT>
                      <a:noFill/>
                    </a:lnT>
                    <a:lnB>
                      <a:noFill/>
                    </a:lnB>
                    <a:noFill/>
                  </a:tcPr>
                </a:tc>
                <a:extLst>
                  <a:ext uri="{0D108BD9-81ED-4DB2-BD59-A6C34878D82A}">
                    <a16:rowId xmlns:a16="http://schemas.microsoft.com/office/drawing/2014/main" val="2428624152"/>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2.78</a:t>
                      </a:r>
                    </a:p>
                  </a:txBody>
                  <a:tcPr marL="9525" marR="9525" marT="9525" marB="0" anchor="b">
                    <a:lnL>
                      <a:noFill/>
                    </a:lnL>
                    <a:lnR>
                      <a:noFill/>
                    </a:lnR>
                    <a:lnT>
                      <a:noFill/>
                    </a:lnT>
                    <a:lnB>
                      <a:noFill/>
                    </a:lnB>
                    <a:noFill/>
                  </a:tcPr>
                </a:tc>
                <a:extLst>
                  <a:ext uri="{0D108BD9-81ED-4DB2-BD59-A6C34878D82A}">
                    <a16:rowId xmlns:a16="http://schemas.microsoft.com/office/drawing/2014/main" val="3939992381"/>
                  </a:ext>
                </a:extLst>
              </a:tr>
            </a:tbl>
          </a:graphicData>
        </a:graphic>
      </p:graphicFrame>
      <p:graphicFrame>
        <p:nvGraphicFramePr>
          <p:cNvPr id="12" name="Table 11">
            <a:extLst>
              <a:ext uri="{FF2B5EF4-FFF2-40B4-BE49-F238E27FC236}">
                <a16:creationId xmlns:a16="http://schemas.microsoft.com/office/drawing/2014/main" id="{4BDD72B3-1C0B-D1CC-A44F-D126700AAB42}"/>
              </a:ext>
            </a:extLst>
          </p:cNvPr>
          <p:cNvGraphicFramePr>
            <a:graphicFrameLocks noGrp="1"/>
          </p:cNvGraphicFramePr>
          <p:nvPr>
            <p:extLst>
              <p:ext uri="{D42A27DB-BD31-4B8C-83A1-F6EECF244321}">
                <p14:modId xmlns:p14="http://schemas.microsoft.com/office/powerpoint/2010/main" val="4034739646"/>
              </p:ext>
            </p:extLst>
          </p:nvPr>
        </p:nvGraphicFramePr>
        <p:xfrm>
          <a:off x="9807218" y="4838981"/>
          <a:ext cx="2286000" cy="609600"/>
        </p:xfrm>
        <a:graphic>
          <a:graphicData uri="http://schemas.openxmlformats.org/drawingml/2006/table">
            <a:tbl>
              <a:tblPr/>
              <a:tblGrid>
                <a:gridCol w="1676400">
                  <a:extLst>
                    <a:ext uri="{9D8B030D-6E8A-4147-A177-3AD203B41FA5}">
                      <a16:colId xmlns:a16="http://schemas.microsoft.com/office/drawing/2014/main" val="3988861655"/>
                    </a:ext>
                  </a:extLst>
                </a:gridCol>
                <a:gridCol w="609600">
                  <a:extLst>
                    <a:ext uri="{9D8B030D-6E8A-4147-A177-3AD203B41FA5}">
                      <a16:colId xmlns:a16="http://schemas.microsoft.com/office/drawing/2014/main" val="4104740496"/>
                    </a:ext>
                  </a:extLst>
                </a:gridCol>
              </a:tblGrid>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77.78</a:t>
                      </a:r>
                    </a:p>
                  </a:txBody>
                  <a:tcPr marL="9525" marR="9525" marT="9525" marB="0" anchor="b">
                    <a:lnL>
                      <a:noFill/>
                    </a:lnL>
                    <a:lnR>
                      <a:noFill/>
                    </a:lnR>
                    <a:lnT>
                      <a:noFill/>
                    </a:lnT>
                    <a:lnB>
                      <a:noFill/>
                    </a:lnB>
                    <a:noFill/>
                  </a:tcPr>
                </a:tc>
                <a:extLst>
                  <a:ext uri="{0D108BD9-81ED-4DB2-BD59-A6C34878D82A}">
                    <a16:rowId xmlns:a16="http://schemas.microsoft.com/office/drawing/2014/main" val="735100398"/>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781559982"/>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11.11</a:t>
                      </a:r>
                    </a:p>
                  </a:txBody>
                  <a:tcPr marL="9525" marR="9525" marT="9525" marB="0" anchor="b">
                    <a:lnL>
                      <a:noFill/>
                    </a:lnL>
                    <a:lnR>
                      <a:noFill/>
                    </a:lnR>
                    <a:lnT>
                      <a:noFill/>
                    </a:lnT>
                    <a:lnB>
                      <a:noFill/>
                    </a:lnB>
                    <a:noFill/>
                  </a:tcPr>
                </a:tc>
                <a:extLst>
                  <a:ext uri="{0D108BD9-81ED-4DB2-BD59-A6C34878D82A}">
                    <a16:rowId xmlns:a16="http://schemas.microsoft.com/office/drawing/2014/main" val="1599175722"/>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415085549"/>
                  </a:ext>
                </a:extLst>
              </a:tr>
            </a:tbl>
          </a:graphicData>
        </a:graphic>
      </p:graphicFrame>
      <p:pic>
        <p:nvPicPr>
          <p:cNvPr id="26" name="Graphic 25">
            <a:extLst>
              <a:ext uri="{FF2B5EF4-FFF2-40B4-BE49-F238E27FC236}">
                <a16:creationId xmlns:a16="http://schemas.microsoft.com/office/drawing/2014/main" id="{30ACAC08-A77D-4F0F-0383-A5E340EFB465}"/>
              </a:ext>
            </a:extLst>
          </p:cNvPr>
          <p:cNvPicPr>
            <a:picLocks noChangeAspect="1"/>
          </p:cNvPicPr>
          <p:nvPr/>
        </p:nvPicPr>
        <p:blipFill>
          <a:blip r:embed="rId6">
            <a:extLst>
              <a:ext uri="{96DAC541-7B7A-43D3-8B79-37D633B846F1}">
                <asvg:svgBlip xmlns:asvg="http://schemas.microsoft.com/office/drawing/2016/SVG/main" r:embed="rId7"/>
              </a:ext>
            </a:extLst>
          </a:blip>
          <a:srcRect l="8338" t="13898" r="9292" b="13835"/>
          <a:stretch/>
        </p:blipFill>
        <p:spPr>
          <a:xfrm>
            <a:off x="0" y="0"/>
            <a:ext cx="5884336" cy="3441700"/>
          </a:xfrm>
          <a:prstGeom prst="rect">
            <a:avLst/>
          </a:prstGeom>
        </p:spPr>
      </p:pic>
      <p:grpSp>
        <p:nvGrpSpPr>
          <p:cNvPr id="39" name="Group 38">
            <a:extLst>
              <a:ext uri="{FF2B5EF4-FFF2-40B4-BE49-F238E27FC236}">
                <a16:creationId xmlns:a16="http://schemas.microsoft.com/office/drawing/2014/main" id="{62C3657C-371F-E41C-2063-94B4FF6F6798}"/>
              </a:ext>
            </a:extLst>
          </p:cNvPr>
          <p:cNvGrpSpPr/>
          <p:nvPr/>
        </p:nvGrpSpPr>
        <p:grpSpPr>
          <a:xfrm>
            <a:off x="133350" y="3441700"/>
            <a:ext cx="4008882" cy="582669"/>
            <a:chOff x="133350" y="3441700"/>
            <a:chExt cx="3851145" cy="582669"/>
          </a:xfrm>
        </p:grpSpPr>
        <p:sp>
          <p:nvSpPr>
            <p:cNvPr id="37" name="TextBox 36">
              <a:extLst>
                <a:ext uri="{FF2B5EF4-FFF2-40B4-BE49-F238E27FC236}">
                  <a16:creationId xmlns:a16="http://schemas.microsoft.com/office/drawing/2014/main" id="{36129BA6-2032-AE8F-7353-095368B11BEC}"/>
                </a:ext>
              </a:extLst>
            </p:cNvPr>
            <p:cNvSpPr txBox="1"/>
            <p:nvPr/>
          </p:nvSpPr>
          <p:spPr>
            <a:xfrm>
              <a:off x="1899840" y="3447288"/>
              <a:ext cx="2084655" cy="577081"/>
            </a:xfrm>
            <a:prstGeom prst="rect">
              <a:avLst/>
            </a:prstGeom>
            <a:solidFill>
              <a:schemeClr val="bg1"/>
            </a:solidFill>
          </p:spPr>
          <p:txBody>
            <a:bodyPr wrap="square" rtlCol="0">
              <a:spAutoFit/>
            </a:bodyPr>
            <a:lstStyle/>
            <a:p>
              <a:r>
                <a:rPr lang="en-GB" sz="1050" b="1" dirty="0"/>
                <a:t>Early recovery with chronic decline</a:t>
              </a:r>
            </a:p>
            <a:p>
              <a:r>
                <a:rPr lang="en-GB" sz="1050" b="1" dirty="0"/>
                <a:t>Late recovery with acute decline</a:t>
              </a:r>
            </a:p>
          </p:txBody>
        </p:sp>
        <p:sp>
          <p:nvSpPr>
            <p:cNvPr id="35" name="TextBox 34">
              <a:extLst>
                <a:ext uri="{FF2B5EF4-FFF2-40B4-BE49-F238E27FC236}">
                  <a16:creationId xmlns:a16="http://schemas.microsoft.com/office/drawing/2014/main" id="{4516487E-6200-8DC2-A644-EAB36F16286F}"/>
                </a:ext>
              </a:extLst>
            </p:cNvPr>
            <p:cNvSpPr txBox="1"/>
            <p:nvPr/>
          </p:nvSpPr>
          <p:spPr>
            <a:xfrm>
              <a:off x="442645" y="3441700"/>
              <a:ext cx="1094983" cy="415498"/>
            </a:xfrm>
            <a:prstGeom prst="rect">
              <a:avLst/>
            </a:prstGeom>
            <a:solidFill>
              <a:schemeClr val="bg1"/>
            </a:solidFill>
          </p:spPr>
          <p:txBody>
            <a:bodyPr wrap="square" rtlCol="0">
              <a:spAutoFit/>
            </a:bodyPr>
            <a:lstStyle/>
            <a:p>
              <a:r>
                <a:rPr lang="en-GB" sz="1050" b="1" dirty="0"/>
                <a:t>Steady recovery</a:t>
              </a:r>
            </a:p>
            <a:p>
              <a:r>
                <a:rPr lang="en-GB" sz="1050" b="1" dirty="0"/>
                <a:t>Steady decline</a:t>
              </a:r>
            </a:p>
          </p:txBody>
        </p:sp>
        <p:sp>
          <p:nvSpPr>
            <p:cNvPr id="31" name="Rectangle 30">
              <a:extLst>
                <a:ext uri="{FF2B5EF4-FFF2-40B4-BE49-F238E27FC236}">
                  <a16:creationId xmlns:a16="http://schemas.microsoft.com/office/drawing/2014/main" id="{9132BC44-9030-104B-FA1F-322B692AA919}"/>
                </a:ext>
              </a:extLst>
            </p:cNvPr>
            <p:cNvSpPr/>
            <p:nvPr/>
          </p:nvSpPr>
          <p:spPr>
            <a:xfrm>
              <a:off x="133350" y="3667813"/>
              <a:ext cx="361950" cy="123825"/>
            </a:xfrm>
            <a:prstGeom prst="rect">
              <a:avLst/>
            </a:prstGeom>
            <a:solidFill>
              <a:srgbClr val="377E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32" name="Rectangle 31">
              <a:extLst>
                <a:ext uri="{FF2B5EF4-FFF2-40B4-BE49-F238E27FC236}">
                  <a16:creationId xmlns:a16="http://schemas.microsoft.com/office/drawing/2014/main" id="{C1D7F42F-BC90-BA80-308A-B234454F3DEB}"/>
                </a:ext>
              </a:extLst>
            </p:cNvPr>
            <p:cNvSpPr/>
            <p:nvPr/>
          </p:nvSpPr>
          <p:spPr>
            <a:xfrm>
              <a:off x="133350" y="3505885"/>
              <a:ext cx="361950" cy="123825"/>
            </a:xfrm>
            <a:prstGeom prst="rect">
              <a:avLst/>
            </a:prstGeom>
            <a:solidFill>
              <a:srgbClr val="E41A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33" name="Rectangle 32">
              <a:extLst>
                <a:ext uri="{FF2B5EF4-FFF2-40B4-BE49-F238E27FC236}">
                  <a16:creationId xmlns:a16="http://schemas.microsoft.com/office/drawing/2014/main" id="{EF0F95E9-26BA-618D-ADB3-D318E43BCA0F}"/>
                </a:ext>
              </a:extLst>
            </p:cNvPr>
            <p:cNvSpPr/>
            <p:nvPr/>
          </p:nvSpPr>
          <p:spPr>
            <a:xfrm>
              <a:off x="1557689" y="3673822"/>
              <a:ext cx="361950" cy="123825"/>
            </a:xfrm>
            <a:prstGeom prst="rect">
              <a:avLst/>
            </a:prstGeom>
            <a:solidFill>
              <a:srgbClr val="984EA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34" name="Rectangle 33">
              <a:extLst>
                <a:ext uri="{FF2B5EF4-FFF2-40B4-BE49-F238E27FC236}">
                  <a16:creationId xmlns:a16="http://schemas.microsoft.com/office/drawing/2014/main" id="{88B8DE07-D4E8-2824-E5F4-CC8A79BB143E}"/>
                </a:ext>
              </a:extLst>
            </p:cNvPr>
            <p:cNvSpPr/>
            <p:nvPr/>
          </p:nvSpPr>
          <p:spPr>
            <a:xfrm>
              <a:off x="1557689" y="3511894"/>
              <a:ext cx="361950" cy="123825"/>
            </a:xfrm>
            <a:prstGeom prst="rect">
              <a:avLst/>
            </a:prstGeom>
            <a:solidFill>
              <a:srgbClr val="4DAF4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grpSp>
      <p:grpSp>
        <p:nvGrpSpPr>
          <p:cNvPr id="40" name="Group 39">
            <a:extLst>
              <a:ext uri="{FF2B5EF4-FFF2-40B4-BE49-F238E27FC236}">
                <a16:creationId xmlns:a16="http://schemas.microsoft.com/office/drawing/2014/main" id="{9EA0E225-D27E-D110-FCEE-DE4CA220229F}"/>
              </a:ext>
            </a:extLst>
          </p:cNvPr>
          <p:cNvGrpSpPr/>
          <p:nvPr/>
        </p:nvGrpSpPr>
        <p:grpSpPr>
          <a:xfrm>
            <a:off x="4134794" y="3441700"/>
            <a:ext cx="1453788" cy="415498"/>
            <a:chOff x="4015922" y="3441700"/>
            <a:chExt cx="1453788" cy="415498"/>
          </a:xfrm>
        </p:grpSpPr>
        <p:sp>
          <p:nvSpPr>
            <p:cNvPr id="38" name="TextBox 37">
              <a:extLst>
                <a:ext uri="{FF2B5EF4-FFF2-40B4-BE49-F238E27FC236}">
                  <a16:creationId xmlns:a16="http://schemas.microsoft.com/office/drawing/2014/main" id="{97DFC120-76FC-8707-0FB0-8927FC802A79}"/>
                </a:ext>
              </a:extLst>
            </p:cNvPr>
            <p:cNvSpPr txBox="1"/>
            <p:nvPr/>
          </p:nvSpPr>
          <p:spPr>
            <a:xfrm>
              <a:off x="4344257" y="3441700"/>
              <a:ext cx="1125453" cy="415498"/>
            </a:xfrm>
            <a:prstGeom prst="rect">
              <a:avLst/>
            </a:prstGeom>
            <a:solidFill>
              <a:schemeClr val="bg1"/>
            </a:solidFill>
          </p:spPr>
          <p:txBody>
            <a:bodyPr wrap="square" rtlCol="0">
              <a:spAutoFit/>
            </a:bodyPr>
            <a:lstStyle/>
            <a:p>
              <a:r>
                <a:rPr lang="en-GB" sz="1050" i="1" noProof="0" dirty="0"/>
                <a:t>Infarct</a:t>
              </a:r>
              <a:r>
                <a:rPr lang="de-DE" sz="1050" i="1" dirty="0"/>
                <a:t>/</a:t>
              </a:r>
              <a:r>
                <a:rPr lang="en-US" sz="1050" i="1" noProof="0" dirty="0"/>
                <a:t>Ischemia</a:t>
              </a:r>
              <a:endParaRPr lang="de-DE" sz="1050" i="1" dirty="0"/>
            </a:p>
            <a:p>
              <a:r>
                <a:rPr lang="en-US" sz="1050" i="1" noProof="0" dirty="0"/>
                <a:t>Bleeding</a:t>
              </a:r>
              <a:endParaRPr lang="de-DE" sz="1050" i="1" dirty="0"/>
            </a:p>
          </p:txBody>
        </p:sp>
        <p:sp>
          <p:nvSpPr>
            <p:cNvPr id="27" name="Rectangle 26">
              <a:extLst>
                <a:ext uri="{FF2B5EF4-FFF2-40B4-BE49-F238E27FC236}">
                  <a16:creationId xmlns:a16="http://schemas.microsoft.com/office/drawing/2014/main" id="{71DED4A7-7AA5-2FAD-80A7-5E92C3AA0C01}"/>
                </a:ext>
              </a:extLst>
            </p:cNvPr>
            <p:cNvSpPr/>
            <p:nvPr/>
          </p:nvSpPr>
          <p:spPr>
            <a:xfrm>
              <a:off x="4015922" y="3667813"/>
              <a:ext cx="361950" cy="123825"/>
            </a:xfrm>
            <a:prstGeom prst="rect">
              <a:avLst/>
            </a:prstGeom>
            <a:solidFill>
              <a:srgbClr val="FC8D6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tangle 27">
              <a:extLst>
                <a:ext uri="{FF2B5EF4-FFF2-40B4-BE49-F238E27FC236}">
                  <a16:creationId xmlns:a16="http://schemas.microsoft.com/office/drawing/2014/main" id="{201CC490-FA85-F746-4A6F-EF1E58CEE0F7}"/>
                </a:ext>
              </a:extLst>
            </p:cNvPr>
            <p:cNvSpPr/>
            <p:nvPr/>
          </p:nvSpPr>
          <p:spPr>
            <a:xfrm>
              <a:off x="4015922" y="3505887"/>
              <a:ext cx="361950" cy="123825"/>
            </a:xfrm>
            <a:prstGeom prst="rect">
              <a:avLst/>
            </a:prstGeom>
            <a:solidFill>
              <a:srgbClr val="66C2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2" name="Straight Arrow Connector 41">
            <a:extLst>
              <a:ext uri="{FF2B5EF4-FFF2-40B4-BE49-F238E27FC236}">
                <a16:creationId xmlns:a16="http://schemas.microsoft.com/office/drawing/2014/main" id="{7EEE7FE2-C3C3-6AF1-9A34-2118AB8C59EA}"/>
              </a:ext>
            </a:extLst>
          </p:cNvPr>
          <p:cNvCxnSpPr/>
          <p:nvPr/>
        </p:nvCxnSpPr>
        <p:spPr>
          <a:xfrm>
            <a:off x="4448750" y="448056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2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7235F-CB12-C89E-038B-B6E35EA6AF6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2CBF31-1772-F08F-E96E-FC04B87A7FBE}"/>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8E4F92FF-9C1C-E1B4-7AF0-6FAED5F4AA71}"/>
              </a:ext>
            </a:extLst>
          </p:cNvPr>
          <p:cNvSpPr/>
          <p:nvPr/>
        </p:nvSpPr>
        <p:spPr>
          <a:xfrm>
            <a:off x="63500" y="-280086"/>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Graphic 7">
            <a:extLst>
              <a:ext uri="{FF2B5EF4-FFF2-40B4-BE49-F238E27FC236}">
                <a16:creationId xmlns:a16="http://schemas.microsoft.com/office/drawing/2014/main" id="{A586963B-25C1-50A5-D66E-AC897762634A}"/>
              </a:ext>
            </a:extLst>
          </p:cNvPr>
          <p:cNvPicPr>
            <a:picLocks noChangeAspect="1"/>
          </p:cNvPicPr>
          <p:nvPr/>
        </p:nvPicPr>
        <p:blipFill>
          <a:blip r:embed="rId3">
            <a:extLst>
              <a:ext uri="{96DAC541-7B7A-43D3-8B79-37D633B846F1}">
                <asvg:svgBlip xmlns:asvg="http://schemas.microsoft.com/office/drawing/2016/SVG/main" r:embed="rId4"/>
              </a:ext>
            </a:extLst>
          </a:blip>
          <a:srcRect l="57287" t="5926" b="77130"/>
          <a:stretch/>
        </p:blipFill>
        <p:spPr>
          <a:xfrm>
            <a:off x="12293600" y="5642049"/>
            <a:ext cx="2628357" cy="872939"/>
          </a:xfrm>
          <a:prstGeom prst="rect">
            <a:avLst/>
          </a:prstGeom>
        </p:spPr>
      </p:pic>
      <p:pic>
        <p:nvPicPr>
          <p:cNvPr id="9" name="Picture 8">
            <a:extLst>
              <a:ext uri="{FF2B5EF4-FFF2-40B4-BE49-F238E27FC236}">
                <a16:creationId xmlns:a16="http://schemas.microsoft.com/office/drawing/2014/main" id="{6D77F338-7D5B-5B8D-98F0-2867C5DC7947}"/>
              </a:ext>
            </a:extLst>
          </p:cNvPr>
          <p:cNvPicPr>
            <a:picLocks noChangeAspect="1"/>
          </p:cNvPicPr>
          <p:nvPr/>
        </p:nvPicPr>
        <p:blipFill>
          <a:blip r:embed="rId5"/>
          <a:stretch>
            <a:fillRect/>
          </a:stretch>
        </p:blipFill>
        <p:spPr>
          <a:xfrm>
            <a:off x="12293600" y="4133924"/>
            <a:ext cx="1508125" cy="1508125"/>
          </a:xfrm>
          <a:prstGeom prst="rect">
            <a:avLst/>
          </a:prstGeom>
        </p:spPr>
      </p:pic>
      <p:pic>
        <p:nvPicPr>
          <p:cNvPr id="5" name="Graphic 4">
            <a:extLst>
              <a:ext uri="{FF2B5EF4-FFF2-40B4-BE49-F238E27FC236}">
                <a16:creationId xmlns:a16="http://schemas.microsoft.com/office/drawing/2014/main" id="{CC399D9E-EEDB-DAA3-71AC-76D63C70A7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86"/>
            <a:ext cx="12192000" cy="4876800"/>
          </a:xfrm>
          <a:prstGeom prst="rect">
            <a:avLst/>
          </a:prstGeom>
        </p:spPr>
      </p:pic>
      <p:graphicFrame>
        <p:nvGraphicFramePr>
          <p:cNvPr id="6" name="Table 5">
            <a:extLst>
              <a:ext uri="{FF2B5EF4-FFF2-40B4-BE49-F238E27FC236}">
                <a16:creationId xmlns:a16="http://schemas.microsoft.com/office/drawing/2014/main" id="{C47C0278-3688-23CA-9395-B6C8F7C96851}"/>
              </a:ext>
            </a:extLst>
          </p:cNvPr>
          <p:cNvGraphicFramePr>
            <a:graphicFrameLocks noGrp="1"/>
          </p:cNvGraphicFramePr>
          <p:nvPr/>
        </p:nvGraphicFramePr>
        <p:xfrm>
          <a:off x="4847522" y="5752988"/>
          <a:ext cx="2286000" cy="762000"/>
        </p:xfrm>
        <a:graphic>
          <a:graphicData uri="http://schemas.openxmlformats.org/drawingml/2006/table">
            <a:tbl>
              <a:tblPr/>
              <a:tblGrid>
                <a:gridCol w="1676400">
                  <a:extLst>
                    <a:ext uri="{9D8B030D-6E8A-4147-A177-3AD203B41FA5}">
                      <a16:colId xmlns:a16="http://schemas.microsoft.com/office/drawing/2014/main" val="4165911721"/>
                    </a:ext>
                  </a:extLst>
                </a:gridCol>
                <a:gridCol w="609600">
                  <a:extLst>
                    <a:ext uri="{9D8B030D-6E8A-4147-A177-3AD203B41FA5}">
                      <a16:colId xmlns:a16="http://schemas.microsoft.com/office/drawing/2014/main" val="3183038209"/>
                    </a:ext>
                  </a:extLst>
                </a:gridCol>
              </a:tblGrid>
              <a:tr h="152400">
                <a:tc>
                  <a:txBody>
                    <a:bodyPr/>
                    <a:lstStyle/>
                    <a:p>
                      <a:pPr algn="l" fontAlgn="b"/>
                      <a:r>
                        <a:rPr lang="de-DE" sz="900" b="0" i="0" u="none" strike="noStrike" dirty="0" err="1">
                          <a:solidFill>
                            <a:srgbClr val="000000"/>
                          </a:solidFill>
                          <a:effectLst/>
                          <a:latin typeface="Aptos Narrow" panose="020B0004020202020204" pitchFamily="34" charset="0"/>
                        </a:rPr>
                        <a:t>Recovery_Type</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de-DE" sz="900" b="0" i="0" u="none" strike="noStrike">
                          <a:solidFill>
                            <a:srgbClr val="000000"/>
                          </a:solidFill>
                          <a:effectLst/>
                          <a:latin typeface="Aptos Narrow" panose="020B0004020202020204" pitchFamily="34" charset="0"/>
                        </a:rPr>
                        <a:t>Percentage</a:t>
                      </a:r>
                    </a:p>
                  </a:txBody>
                  <a:tcPr marL="9525" marR="9525" marT="9525" marB="0" anchor="b">
                    <a:lnL>
                      <a:noFill/>
                    </a:lnL>
                    <a:lnR>
                      <a:noFill/>
                    </a:lnR>
                    <a:lnT>
                      <a:noFill/>
                    </a:lnT>
                    <a:lnB>
                      <a:noFill/>
                    </a:lnB>
                    <a:noFill/>
                  </a:tcPr>
                </a:tc>
                <a:extLst>
                  <a:ext uri="{0D108BD9-81ED-4DB2-BD59-A6C34878D82A}">
                    <a16:rowId xmlns:a16="http://schemas.microsoft.com/office/drawing/2014/main" val="2835593687"/>
                  </a:ext>
                </a:extLst>
              </a:tr>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88.89</a:t>
                      </a:r>
                    </a:p>
                  </a:txBody>
                  <a:tcPr marL="9525" marR="9525" marT="9525" marB="0" anchor="b">
                    <a:lnL>
                      <a:noFill/>
                    </a:lnL>
                    <a:lnR>
                      <a:noFill/>
                    </a:lnR>
                    <a:lnT>
                      <a:noFill/>
                    </a:lnT>
                    <a:lnB>
                      <a:noFill/>
                    </a:lnB>
                    <a:noFill/>
                  </a:tcPr>
                </a:tc>
                <a:extLst>
                  <a:ext uri="{0D108BD9-81ED-4DB2-BD59-A6C34878D82A}">
                    <a16:rowId xmlns:a16="http://schemas.microsoft.com/office/drawing/2014/main" val="3792632564"/>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4152229722"/>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3888272004"/>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2.78</a:t>
                      </a:r>
                    </a:p>
                  </a:txBody>
                  <a:tcPr marL="9525" marR="9525" marT="9525" marB="0" anchor="b">
                    <a:lnL>
                      <a:noFill/>
                    </a:lnL>
                    <a:lnR>
                      <a:noFill/>
                    </a:lnR>
                    <a:lnT>
                      <a:noFill/>
                    </a:lnT>
                    <a:lnB>
                      <a:noFill/>
                    </a:lnB>
                    <a:noFill/>
                  </a:tcPr>
                </a:tc>
                <a:extLst>
                  <a:ext uri="{0D108BD9-81ED-4DB2-BD59-A6C34878D82A}">
                    <a16:rowId xmlns:a16="http://schemas.microsoft.com/office/drawing/2014/main" val="3148671369"/>
                  </a:ext>
                </a:extLst>
              </a:tr>
            </a:tbl>
          </a:graphicData>
        </a:graphic>
      </p:graphicFrame>
      <p:graphicFrame>
        <p:nvGraphicFramePr>
          <p:cNvPr id="7" name="Table 6">
            <a:extLst>
              <a:ext uri="{FF2B5EF4-FFF2-40B4-BE49-F238E27FC236}">
                <a16:creationId xmlns:a16="http://schemas.microsoft.com/office/drawing/2014/main" id="{95D14FA5-7484-F69F-8317-9901B0DCDA66}"/>
              </a:ext>
            </a:extLst>
          </p:cNvPr>
          <p:cNvGraphicFramePr>
            <a:graphicFrameLocks noGrp="1"/>
          </p:cNvGraphicFramePr>
          <p:nvPr/>
        </p:nvGraphicFramePr>
        <p:xfrm>
          <a:off x="187325" y="4770326"/>
          <a:ext cx="2286000" cy="609600"/>
        </p:xfrm>
        <a:graphic>
          <a:graphicData uri="http://schemas.openxmlformats.org/drawingml/2006/table">
            <a:tbl>
              <a:tblPr/>
              <a:tblGrid>
                <a:gridCol w="1676400">
                  <a:extLst>
                    <a:ext uri="{9D8B030D-6E8A-4147-A177-3AD203B41FA5}">
                      <a16:colId xmlns:a16="http://schemas.microsoft.com/office/drawing/2014/main" val="2252070934"/>
                    </a:ext>
                  </a:extLst>
                </a:gridCol>
                <a:gridCol w="609600">
                  <a:extLst>
                    <a:ext uri="{9D8B030D-6E8A-4147-A177-3AD203B41FA5}">
                      <a16:colId xmlns:a16="http://schemas.microsoft.com/office/drawing/2014/main" val="1580133775"/>
                    </a:ext>
                  </a:extLst>
                </a:gridCol>
              </a:tblGrid>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69.44</a:t>
                      </a:r>
                    </a:p>
                  </a:txBody>
                  <a:tcPr marL="9525" marR="9525" marT="9525" marB="0" anchor="b">
                    <a:lnL>
                      <a:noFill/>
                    </a:lnL>
                    <a:lnR>
                      <a:noFill/>
                    </a:lnR>
                    <a:lnT>
                      <a:noFill/>
                    </a:lnT>
                    <a:lnB>
                      <a:noFill/>
                    </a:lnB>
                    <a:noFill/>
                  </a:tcPr>
                </a:tc>
                <a:extLst>
                  <a:ext uri="{0D108BD9-81ED-4DB2-BD59-A6C34878D82A}">
                    <a16:rowId xmlns:a16="http://schemas.microsoft.com/office/drawing/2014/main" val="910978175"/>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493746338"/>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11.11</a:t>
                      </a:r>
                    </a:p>
                  </a:txBody>
                  <a:tcPr marL="9525" marR="9525" marT="9525" marB="0" anchor="b">
                    <a:lnL>
                      <a:noFill/>
                    </a:lnL>
                    <a:lnR>
                      <a:noFill/>
                    </a:lnR>
                    <a:lnT>
                      <a:noFill/>
                    </a:lnT>
                    <a:lnB>
                      <a:noFill/>
                    </a:lnB>
                    <a:noFill/>
                  </a:tcPr>
                </a:tc>
                <a:extLst>
                  <a:ext uri="{0D108BD9-81ED-4DB2-BD59-A6C34878D82A}">
                    <a16:rowId xmlns:a16="http://schemas.microsoft.com/office/drawing/2014/main" val="2445727701"/>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19.44</a:t>
                      </a:r>
                    </a:p>
                  </a:txBody>
                  <a:tcPr marL="9525" marR="9525" marT="9525" marB="0" anchor="b">
                    <a:lnL>
                      <a:noFill/>
                    </a:lnL>
                    <a:lnR>
                      <a:noFill/>
                    </a:lnR>
                    <a:lnT>
                      <a:noFill/>
                    </a:lnT>
                    <a:lnB>
                      <a:noFill/>
                    </a:lnB>
                    <a:noFill/>
                  </a:tcPr>
                </a:tc>
                <a:extLst>
                  <a:ext uri="{0D108BD9-81ED-4DB2-BD59-A6C34878D82A}">
                    <a16:rowId xmlns:a16="http://schemas.microsoft.com/office/drawing/2014/main" val="3778905529"/>
                  </a:ext>
                </a:extLst>
              </a:tr>
            </a:tbl>
          </a:graphicData>
        </a:graphic>
      </p:graphicFrame>
      <p:graphicFrame>
        <p:nvGraphicFramePr>
          <p:cNvPr id="10" name="Table 9">
            <a:extLst>
              <a:ext uri="{FF2B5EF4-FFF2-40B4-BE49-F238E27FC236}">
                <a16:creationId xmlns:a16="http://schemas.microsoft.com/office/drawing/2014/main" id="{E6ABC184-275D-5480-A2E3-829626710CC5}"/>
              </a:ext>
            </a:extLst>
          </p:cNvPr>
          <p:cNvGraphicFramePr>
            <a:graphicFrameLocks noGrp="1"/>
          </p:cNvGraphicFramePr>
          <p:nvPr/>
        </p:nvGraphicFramePr>
        <p:xfrm>
          <a:off x="2746029" y="4847223"/>
          <a:ext cx="2286000" cy="762000"/>
        </p:xfrm>
        <a:graphic>
          <a:graphicData uri="http://schemas.openxmlformats.org/drawingml/2006/table">
            <a:tbl>
              <a:tblPr/>
              <a:tblGrid>
                <a:gridCol w="1676400">
                  <a:extLst>
                    <a:ext uri="{9D8B030D-6E8A-4147-A177-3AD203B41FA5}">
                      <a16:colId xmlns:a16="http://schemas.microsoft.com/office/drawing/2014/main" val="1993504055"/>
                    </a:ext>
                  </a:extLst>
                </a:gridCol>
                <a:gridCol w="609600">
                  <a:extLst>
                    <a:ext uri="{9D8B030D-6E8A-4147-A177-3AD203B41FA5}">
                      <a16:colId xmlns:a16="http://schemas.microsoft.com/office/drawing/2014/main" val="4119956834"/>
                    </a:ext>
                  </a:extLst>
                </a:gridCol>
              </a:tblGrid>
              <a:tr h="152400">
                <a:tc>
                  <a:txBody>
                    <a:bodyPr/>
                    <a:lstStyle/>
                    <a:p>
                      <a:pPr algn="l" fontAlgn="b"/>
                      <a:r>
                        <a:rPr lang="de-DE" sz="900" b="0" i="0" u="none" strike="noStrike">
                          <a:solidFill>
                            <a:srgbClr val="000000"/>
                          </a:solidFill>
                          <a:effectLst/>
                          <a:latin typeface="Aptos Narrow" panose="020B0004020202020204" pitchFamily="34" charset="0"/>
                        </a:rPr>
                        <a:t>Recovery_Type</a:t>
                      </a:r>
                    </a:p>
                  </a:txBody>
                  <a:tcPr marL="9525" marR="9525" marT="9525" marB="0" anchor="b">
                    <a:lnL>
                      <a:noFill/>
                    </a:lnL>
                    <a:lnR>
                      <a:noFill/>
                    </a:lnR>
                    <a:lnT>
                      <a:noFill/>
                    </a:lnT>
                    <a:lnB>
                      <a:noFill/>
                    </a:lnB>
                    <a:noFill/>
                  </a:tcPr>
                </a:tc>
                <a:tc>
                  <a:txBody>
                    <a:bodyPr/>
                    <a:lstStyle/>
                    <a:p>
                      <a:pPr algn="l" fontAlgn="b"/>
                      <a:r>
                        <a:rPr lang="de-DE" sz="900" b="0" i="0" u="none" strike="noStrike">
                          <a:solidFill>
                            <a:srgbClr val="000000"/>
                          </a:solidFill>
                          <a:effectLst/>
                          <a:latin typeface="Aptos Narrow" panose="020B0004020202020204" pitchFamily="34" charset="0"/>
                        </a:rPr>
                        <a:t>Percentage</a:t>
                      </a:r>
                    </a:p>
                  </a:txBody>
                  <a:tcPr marL="9525" marR="9525" marT="9525" marB="0" anchor="b">
                    <a:lnL>
                      <a:noFill/>
                    </a:lnL>
                    <a:lnR>
                      <a:noFill/>
                    </a:lnR>
                    <a:lnT>
                      <a:noFill/>
                    </a:lnT>
                    <a:lnB>
                      <a:noFill/>
                    </a:lnB>
                    <a:noFill/>
                  </a:tcPr>
                </a:tc>
                <a:extLst>
                  <a:ext uri="{0D108BD9-81ED-4DB2-BD59-A6C34878D82A}">
                    <a16:rowId xmlns:a16="http://schemas.microsoft.com/office/drawing/2014/main" val="2078894142"/>
                  </a:ext>
                </a:extLst>
              </a:tr>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58.33</a:t>
                      </a:r>
                    </a:p>
                  </a:txBody>
                  <a:tcPr marL="9525" marR="9525" marT="9525" marB="0" anchor="b">
                    <a:lnL>
                      <a:noFill/>
                    </a:lnL>
                    <a:lnR>
                      <a:noFill/>
                    </a:lnR>
                    <a:lnT>
                      <a:noFill/>
                    </a:lnT>
                    <a:lnB>
                      <a:noFill/>
                    </a:lnB>
                    <a:noFill/>
                  </a:tcPr>
                </a:tc>
                <a:extLst>
                  <a:ext uri="{0D108BD9-81ED-4DB2-BD59-A6C34878D82A}">
                    <a16:rowId xmlns:a16="http://schemas.microsoft.com/office/drawing/2014/main" val="1427811623"/>
                  </a:ext>
                </a:extLst>
              </a:tr>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decline</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978184401"/>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16.67</a:t>
                      </a:r>
                    </a:p>
                  </a:txBody>
                  <a:tcPr marL="9525" marR="9525" marT="9525" marB="0" anchor="b">
                    <a:lnL>
                      <a:noFill/>
                    </a:lnL>
                    <a:lnR>
                      <a:noFill/>
                    </a:lnR>
                    <a:lnT>
                      <a:noFill/>
                    </a:lnT>
                    <a:lnB>
                      <a:noFill/>
                    </a:lnB>
                    <a:noFill/>
                  </a:tcPr>
                </a:tc>
                <a:extLst>
                  <a:ext uri="{0D108BD9-81ED-4DB2-BD59-A6C34878D82A}">
                    <a16:rowId xmlns:a16="http://schemas.microsoft.com/office/drawing/2014/main" val="748360586"/>
                  </a:ext>
                </a:extLst>
              </a:tr>
              <a:tr h="152400">
                <a:tc>
                  <a:txBody>
                    <a:bodyPr/>
                    <a:lstStyle/>
                    <a:p>
                      <a:pPr algn="l" fontAlgn="b"/>
                      <a:r>
                        <a:rPr lang="en-US" sz="900" b="0" i="0" u="none" strike="noStrike" dirty="0">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16.67</a:t>
                      </a:r>
                    </a:p>
                  </a:txBody>
                  <a:tcPr marL="9525" marR="9525" marT="9525" marB="0" anchor="b">
                    <a:lnL>
                      <a:noFill/>
                    </a:lnL>
                    <a:lnR>
                      <a:noFill/>
                    </a:lnR>
                    <a:lnT>
                      <a:noFill/>
                    </a:lnT>
                    <a:lnB>
                      <a:noFill/>
                    </a:lnB>
                    <a:noFill/>
                  </a:tcPr>
                </a:tc>
                <a:extLst>
                  <a:ext uri="{0D108BD9-81ED-4DB2-BD59-A6C34878D82A}">
                    <a16:rowId xmlns:a16="http://schemas.microsoft.com/office/drawing/2014/main" val="244528203"/>
                  </a:ext>
                </a:extLst>
              </a:tr>
            </a:tbl>
          </a:graphicData>
        </a:graphic>
      </p:graphicFrame>
      <p:graphicFrame>
        <p:nvGraphicFramePr>
          <p:cNvPr id="11" name="Table 10">
            <a:extLst>
              <a:ext uri="{FF2B5EF4-FFF2-40B4-BE49-F238E27FC236}">
                <a16:creationId xmlns:a16="http://schemas.microsoft.com/office/drawing/2014/main" id="{EB114894-FD70-BFA9-1206-A90026BEECBE}"/>
              </a:ext>
            </a:extLst>
          </p:cNvPr>
          <p:cNvGraphicFramePr>
            <a:graphicFrameLocks noGrp="1"/>
          </p:cNvGraphicFramePr>
          <p:nvPr/>
        </p:nvGraphicFramePr>
        <p:xfrm>
          <a:off x="7158922" y="4795302"/>
          <a:ext cx="2286000" cy="609600"/>
        </p:xfrm>
        <a:graphic>
          <a:graphicData uri="http://schemas.openxmlformats.org/drawingml/2006/table">
            <a:tbl>
              <a:tblPr/>
              <a:tblGrid>
                <a:gridCol w="1676400">
                  <a:extLst>
                    <a:ext uri="{9D8B030D-6E8A-4147-A177-3AD203B41FA5}">
                      <a16:colId xmlns:a16="http://schemas.microsoft.com/office/drawing/2014/main" val="1631399569"/>
                    </a:ext>
                  </a:extLst>
                </a:gridCol>
                <a:gridCol w="609600">
                  <a:extLst>
                    <a:ext uri="{9D8B030D-6E8A-4147-A177-3AD203B41FA5}">
                      <a16:colId xmlns:a16="http://schemas.microsoft.com/office/drawing/2014/main" val="1592915022"/>
                    </a:ext>
                  </a:extLst>
                </a:gridCol>
              </a:tblGrid>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88.89</a:t>
                      </a:r>
                    </a:p>
                  </a:txBody>
                  <a:tcPr marL="9525" marR="9525" marT="9525" marB="0" anchor="b">
                    <a:lnL>
                      <a:noFill/>
                    </a:lnL>
                    <a:lnR>
                      <a:noFill/>
                    </a:lnR>
                    <a:lnT>
                      <a:noFill/>
                    </a:lnT>
                    <a:lnB>
                      <a:noFill/>
                    </a:lnB>
                    <a:noFill/>
                  </a:tcPr>
                </a:tc>
                <a:extLst>
                  <a:ext uri="{0D108BD9-81ED-4DB2-BD59-A6C34878D82A}">
                    <a16:rowId xmlns:a16="http://schemas.microsoft.com/office/drawing/2014/main" val="4115289769"/>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552331108"/>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5.56</a:t>
                      </a:r>
                    </a:p>
                  </a:txBody>
                  <a:tcPr marL="9525" marR="9525" marT="9525" marB="0" anchor="b">
                    <a:lnL>
                      <a:noFill/>
                    </a:lnL>
                    <a:lnR>
                      <a:noFill/>
                    </a:lnR>
                    <a:lnT>
                      <a:noFill/>
                    </a:lnT>
                    <a:lnB>
                      <a:noFill/>
                    </a:lnB>
                    <a:noFill/>
                  </a:tcPr>
                </a:tc>
                <a:extLst>
                  <a:ext uri="{0D108BD9-81ED-4DB2-BD59-A6C34878D82A}">
                    <a16:rowId xmlns:a16="http://schemas.microsoft.com/office/drawing/2014/main" val="2428624152"/>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2.78</a:t>
                      </a:r>
                    </a:p>
                  </a:txBody>
                  <a:tcPr marL="9525" marR="9525" marT="9525" marB="0" anchor="b">
                    <a:lnL>
                      <a:noFill/>
                    </a:lnL>
                    <a:lnR>
                      <a:noFill/>
                    </a:lnR>
                    <a:lnT>
                      <a:noFill/>
                    </a:lnT>
                    <a:lnB>
                      <a:noFill/>
                    </a:lnB>
                    <a:noFill/>
                  </a:tcPr>
                </a:tc>
                <a:extLst>
                  <a:ext uri="{0D108BD9-81ED-4DB2-BD59-A6C34878D82A}">
                    <a16:rowId xmlns:a16="http://schemas.microsoft.com/office/drawing/2014/main" val="3939992381"/>
                  </a:ext>
                </a:extLst>
              </a:tr>
            </a:tbl>
          </a:graphicData>
        </a:graphic>
      </p:graphicFrame>
      <p:graphicFrame>
        <p:nvGraphicFramePr>
          <p:cNvPr id="12" name="Table 11">
            <a:extLst>
              <a:ext uri="{FF2B5EF4-FFF2-40B4-BE49-F238E27FC236}">
                <a16:creationId xmlns:a16="http://schemas.microsoft.com/office/drawing/2014/main" id="{3661CE10-B576-0100-1BAF-856F5C3CB81C}"/>
              </a:ext>
            </a:extLst>
          </p:cNvPr>
          <p:cNvGraphicFramePr>
            <a:graphicFrameLocks noGrp="1"/>
          </p:cNvGraphicFramePr>
          <p:nvPr/>
        </p:nvGraphicFramePr>
        <p:xfrm>
          <a:off x="9807218" y="4838981"/>
          <a:ext cx="2286000" cy="609600"/>
        </p:xfrm>
        <a:graphic>
          <a:graphicData uri="http://schemas.openxmlformats.org/drawingml/2006/table">
            <a:tbl>
              <a:tblPr/>
              <a:tblGrid>
                <a:gridCol w="1676400">
                  <a:extLst>
                    <a:ext uri="{9D8B030D-6E8A-4147-A177-3AD203B41FA5}">
                      <a16:colId xmlns:a16="http://schemas.microsoft.com/office/drawing/2014/main" val="3988861655"/>
                    </a:ext>
                  </a:extLst>
                </a:gridCol>
                <a:gridCol w="609600">
                  <a:extLst>
                    <a:ext uri="{9D8B030D-6E8A-4147-A177-3AD203B41FA5}">
                      <a16:colId xmlns:a16="http://schemas.microsoft.com/office/drawing/2014/main" val="4104740496"/>
                    </a:ext>
                  </a:extLst>
                </a:gridCol>
              </a:tblGrid>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77.78</a:t>
                      </a:r>
                    </a:p>
                  </a:txBody>
                  <a:tcPr marL="9525" marR="9525" marT="9525" marB="0" anchor="b">
                    <a:lnL>
                      <a:noFill/>
                    </a:lnL>
                    <a:lnR>
                      <a:noFill/>
                    </a:lnR>
                    <a:lnT>
                      <a:noFill/>
                    </a:lnT>
                    <a:lnB>
                      <a:noFill/>
                    </a:lnB>
                    <a:noFill/>
                  </a:tcPr>
                </a:tc>
                <a:extLst>
                  <a:ext uri="{0D108BD9-81ED-4DB2-BD59-A6C34878D82A}">
                    <a16:rowId xmlns:a16="http://schemas.microsoft.com/office/drawing/2014/main" val="735100398"/>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781559982"/>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11.11</a:t>
                      </a:r>
                    </a:p>
                  </a:txBody>
                  <a:tcPr marL="9525" marR="9525" marT="9525" marB="0" anchor="b">
                    <a:lnL>
                      <a:noFill/>
                    </a:lnL>
                    <a:lnR>
                      <a:noFill/>
                    </a:lnR>
                    <a:lnT>
                      <a:noFill/>
                    </a:lnT>
                    <a:lnB>
                      <a:noFill/>
                    </a:lnB>
                    <a:noFill/>
                  </a:tcPr>
                </a:tc>
                <a:extLst>
                  <a:ext uri="{0D108BD9-81ED-4DB2-BD59-A6C34878D82A}">
                    <a16:rowId xmlns:a16="http://schemas.microsoft.com/office/drawing/2014/main" val="1599175722"/>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415085549"/>
                  </a:ext>
                </a:extLst>
              </a:tr>
            </a:tbl>
          </a:graphicData>
        </a:graphic>
      </p:graphicFrame>
      <p:sp>
        <p:nvSpPr>
          <p:cNvPr id="13" name="Rectangle 12">
            <a:extLst>
              <a:ext uri="{FF2B5EF4-FFF2-40B4-BE49-F238E27FC236}">
                <a16:creationId xmlns:a16="http://schemas.microsoft.com/office/drawing/2014/main" id="{F6DEBB58-A74F-8FB2-655C-5856A32C085F}"/>
              </a:ext>
            </a:extLst>
          </p:cNvPr>
          <p:cNvSpPr/>
          <p:nvPr/>
        </p:nvSpPr>
        <p:spPr>
          <a:xfrm rot="732988">
            <a:off x="2750195" y="3744922"/>
            <a:ext cx="1987896" cy="2521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587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6473-A5C6-F0A3-F776-FF99440B654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F881AC-9285-B553-BBE7-4DD0320B7BD5}"/>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332C46E1-B41B-36EB-6A8F-DFB6D1ED2580}"/>
              </a:ext>
            </a:extLst>
          </p:cNvPr>
          <p:cNvSpPr/>
          <p:nvPr/>
        </p:nvSpPr>
        <p:spPr>
          <a:xfrm>
            <a:off x="63500" y="-280086"/>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Graphic 7">
            <a:extLst>
              <a:ext uri="{FF2B5EF4-FFF2-40B4-BE49-F238E27FC236}">
                <a16:creationId xmlns:a16="http://schemas.microsoft.com/office/drawing/2014/main" id="{128A2091-A0FE-2881-3C5D-7386AF334F2F}"/>
              </a:ext>
            </a:extLst>
          </p:cNvPr>
          <p:cNvPicPr>
            <a:picLocks noChangeAspect="1"/>
          </p:cNvPicPr>
          <p:nvPr/>
        </p:nvPicPr>
        <p:blipFill>
          <a:blip r:embed="rId3">
            <a:extLst>
              <a:ext uri="{96DAC541-7B7A-43D3-8B79-37D633B846F1}">
                <asvg:svgBlip xmlns:asvg="http://schemas.microsoft.com/office/drawing/2016/SVG/main" r:embed="rId4"/>
              </a:ext>
            </a:extLst>
          </a:blip>
          <a:srcRect l="57287" t="5926" b="77130"/>
          <a:stretch/>
        </p:blipFill>
        <p:spPr>
          <a:xfrm>
            <a:off x="12293600" y="5642049"/>
            <a:ext cx="2628357" cy="872939"/>
          </a:xfrm>
          <a:prstGeom prst="rect">
            <a:avLst/>
          </a:prstGeom>
        </p:spPr>
      </p:pic>
      <p:pic>
        <p:nvPicPr>
          <p:cNvPr id="9" name="Picture 8">
            <a:extLst>
              <a:ext uri="{FF2B5EF4-FFF2-40B4-BE49-F238E27FC236}">
                <a16:creationId xmlns:a16="http://schemas.microsoft.com/office/drawing/2014/main" id="{D3F24B67-B831-2875-5EB7-B1F7E460A06E}"/>
              </a:ext>
            </a:extLst>
          </p:cNvPr>
          <p:cNvPicPr>
            <a:picLocks noChangeAspect="1"/>
          </p:cNvPicPr>
          <p:nvPr/>
        </p:nvPicPr>
        <p:blipFill>
          <a:blip r:embed="rId5"/>
          <a:stretch>
            <a:fillRect/>
          </a:stretch>
        </p:blipFill>
        <p:spPr>
          <a:xfrm>
            <a:off x="12293600" y="4133924"/>
            <a:ext cx="1508125" cy="1508125"/>
          </a:xfrm>
          <a:prstGeom prst="rect">
            <a:avLst/>
          </a:prstGeom>
        </p:spPr>
      </p:pic>
      <p:pic>
        <p:nvPicPr>
          <p:cNvPr id="11" name="Picture 10">
            <a:extLst>
              <a:ext uri="{FF2B5EF4-FFF2-40B4-BE49-F238E27FC236}">
                <a16:creationId xmlns:a16="http://schemas.microsoft.com/office/drawing/2014/main" id="{C64AC628-0B21-BCF3-86C1-38A6BD8AE34E}"/>
              </a:ext>
            </a:extLst>
          </p:cNvPr>
          <p:cNvPicPr>
            <a:picLocks noChangeAspect="1"/>
          </p:cNvPicPr>
          <p:nvPr/>
        </p:nvPicPr>
        <p:blipFill>
          <a:blip r:embed="rId6"/>
          <a:stretch>
            <a:fillRect/>
          </a:stretch>
        </p:blipFill>
        <p:spPr>
          <a:xfrm>
            <a:off x="284796" y="0"/>
            <a:ext cx="6345558" cy="6858000"/>
          </a:xfrm>
          <a:prstGeom prst="rect">
            <a:avLst/>
          </a:prstGeom>
        </p:spPr>
      </p:pic>
      <p:pic>
        <p:nvPicPr>
          <p:cNvPr id="23" name="Picture 22">
            <a:extLst>
              <a:ext uri="{FF2B5EF4-FFF2-40B4-BE49-F238E27FC236}">
                <a16:creationId xmlns:a16="http://schemas.microsoft.com/office/drawing/2014/main" id="{60225213-AD4A-B73F-B704-0B428A52AC63}"/>
              </a:ext>
            </a:extLst>
          </p:cNvPr>
          <p:cNvPicPr>
            <a:picLocks noChangeAspect="1"/>
          </p:cNvPicPr>
          <p:nvPr/>
        </p:nvPicPr>
        <p:blipFill>
          <a:blip r:embed="rId7"/>
          <a:stretch>
            <a:fillRect/>
          </a:stretch>
        </p:blipFill>
        <p:spPr>
          <a:xfrm>
            <a:off x="5117220" y="106680"/>
            <a:ext cx="2852560" cy="5705120"/>
          </a:xfrm>
          <a:prstGeom prst="rect">
            <a:avLst/>
          </a:prstGeom>
        </p:spPr>
      </p:pic>
      <p:grpSp>
        <p:nvGrpSpPr>
          <p:cNvPr id="24" name="Group 23">
            <a:extLst>
              <a:ext uri="{FF2B5EF4-FFF2-40B4-BE49-F238E27FC236}">
                <a16:creationId xmlns:a16="http://schemas.microsoft.com/office/drawing/2014/main" id="{4B12EC66-5D0A-763D-9B34-730856D56DBD}"/>
              </a:ext>
            </a:extLst>
          </p:cNvPr>
          <p:cNvGrpSpPr/>
          <p:nvPr/>
        </p:nvGrpSpPr>
        <p:grpSpPr>
          <a:xfrm>
            <a:off x="7859268" y="1306644"/>
            <a:ext cx="4008882" cy="582669"/>
            <a:chOff x="133350" y="3441700"/>
            <a:chExt cx="3851145" cy="582669"/>
          </a:xfrm>
        </p:grpSpPr>
        <p:sp>
          <p:nvSpPr>
            <p:cNvPr id="25" name="TextBox 24">
              <a:extLst>
                <a:ext uri="{FF2B5EF4-FFF2-40B4-BE49-F238E27FC236}">
                  <a16:creationId xmlns:a16="http://schemas.microsoft.com/office/drawing/2014/main" id="{CE18AE1D-5AFA-3E3C-DC74-ABFEDF2904CB}"/>
                </a:ext>
              </a:extLst>
            </p:cNvPr>
            <p:cNvSpPr txBox="1"/>
            <p:nvPr/>
          </p:nvSpPr>
          <p:spPr>
            <a:xfrm>
              <a:off x="1899840" y="3447288"/>
              <a:ext cx="2084655" cy="577081"/>
            </a:xfrm>
            <a:prstGeom prst="rect">
              <a:avLst/>
            </a:prstGeom>
            <a:solidFill>
              <a:schemeClr val="bg1"/>
            </a:solidFill>
          </p:spPr>
          <p:txBody>
            <a:bodyPr wrap="square" rtlCol="0">
              <a:spAutoFit/>
            </a:bodyPr>
            <a:lstStyle/>
            <a:p>
              <a:r>
                <a:rPr lang="en-GB" sz="1050" b="1" dirty="0"/>
                <a:t>Early recovery with chronic decline</a:t>
              </a:r>
            </a:p>
            <a:p>
              <a:r>
                <a:rPr lang="en-GB" sz="1050" b="1" dirty="0"/>
                <a:t>Late recovery with acute decline</a:t>
              </a:r>
            </a:p>
          </p:txBody>
        </p:sp>
        <p:sp>
          <p:nvSpPr>
            <p:cNvPr id="26" name="TextBox 25">
              <a:extLst>
                <a:ext uri="{FF2B5EF4-FFF2-40B4-BE49-F238E27FC236}">
                  <a16:creationId xmlns:a16="http://schemas.microsoft.com/office/drawing/2014/main" id="{657D3ABC-BC8C-CEC2-F309-7FD553E6F203}"/>
                </a:ext>
              </a:extLst>
            </p:cNvPr>
            <p:cNvSpPr txBox="1"/>
            <p:nvPr/>
          </p:nvSpPr>
          <p:spPr>
            <a:xfrm>
              <a:off x="442645" y="3441700"/>
              <a:ext cx="1094983" cy="415498"/>
            </a:xfrm>
            <a:prstGeom prst="rect">
              <a:avLst/>
            </a:prstGeom>
            <a:solidFill>
              <a:schemeClr val="bg1"/>
            </a:solidFill>
          </p:spPr>
          <p:txBody>
            <a:bodyPr wrap="square" rtlCol="0">
              <a:spAutoFit/>
            </a:bodyPr>
            <a:lstStyle/>
            <a:p>
              <a:r>
                <a:rPr lang="en-GB" sz="1050" b="1" dirty="0"/>
                <a:t>Steady recovery</a:t>
              </a:r>
            </a:p>
            <a:p>
              <a:r>
                <a:rPr lang="en-GB" sz="1050" b="1" dirty="0"/>
                <a:t>Steady decline</a:t>
              </a:r>
            </a:p>
          </p:txBody>
        </p:sp>
        <p:sp>
          <p:nvSpPr>
            <p:cNvPr id="27" name="Rectangle 26">
              <a:extLst>
                <a:ext uri="{FF2B5EF4-FFF2-40B4-BE49-F238E27FC236}">
                  <a16:creationId xmlns:a16="http://schemas.microsoft.com/office/drawing/2014/main" id="{FE7F72BB-A2D8-FEFF-AD08-708299B800AE}"/>
                </a:ext>
              </a:extLst>
            </p:cNvPr>
            <p:cNvSpPr/>
            <p:nvPr/>
          </p:nvSpPr>
          <p:spPr>
            <a:xfrm>
              <a:off x="133350" y="3667813"/>
              <a:ext cx="361950" cy="123825"/>
            </a:xfrm>
            <a:prstGeom prst="rect">
              <a:avLst/>
            </a:prstGeom>
            <a:solidFill>
              <a:srgbClr val="377E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28" name="Rectangle 27">
              <a:extLst>
                <a:ext uri="{FF2B5EF4-FFF2-40B4-BE49-F238E27FC236}">
                  <a16:creationId xmlns:a16="http://schemas.microsoft.com/office/drawing/2014/main" id="{C391673C-7F67-C6B4-F06A-C67EF8A5A28C}"/>
                </a:ext>
              </a:extLst>
            </p:cNvPr>
            <p:cNvSpPr/>
            <p:nvPr/>
          </p:nvSpPr>
          <p:spPr>
            <a:xfrm>
              <a:off x="133350" y="3505885"/>
              <a:ext cx="361950" cy="123825"/>
            </a:xfrm>
            <a:prstGeom prst="rect">
              <a:avLst/>
            </a:prstGeom>
            <a:solidFill>
              <a:srgbClr val="E41A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29" name="Rectangle 28">
              <a:extLst>
                <a:ext uri="{FF2B5EF4-FFF2-40B4-BE49-F238E27FC236}">
                  <a16:creationId xmlns:a16="http://schemas.microsoft.com/office/drawing/2014/main" id="{016AA8AE-03BC-C51E-BDBE-9B7B32634C71}"/>
                </a:ext>
              </a:extLst>
            </p:cNvPr>
            <p:cNvSpPr/>
            <p:nvPr/>
          </p:nvSpPr>
          <p:spPr>
            <a:xfrm>
              <a:off x="1557689" y="3673822"/>
              <a:ext cx="361950" cy="123825"/>
            </a:xfrm>
            <a:prstGeom prst="rect">
              <a:avLst/>
            </a:prstGeom>
            <a:solidFill>
              <a:srgbClr val="984EA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30" name="Rectangle 29">
              <a:extLst>
                <a:ext uri="{FF2B5EF4-FFF2-40B4-BE49-F238E27FC236}">
                  <a16:creationId xmlns:a16="http://schemas.microsoft.com/office/drawing/2014/main" id="{A1BF15D2-91B7-A6D1-F419-526F76BFF7A6}"/>
                </a:ext>
              </a:extLst>
            </p:cNvPr>
            <p:cNvSpPr/>
            <p:nvPr/>
          </p:nvSpPr>
          <p:spPr>
            <a:xfrm>
              <a:off x="1557689" y="3511894"/>
              <a:ext cx="361950" cy="123825"/>
            </a:xfrm>
            <a:prstGeom prst="rect">
              <a:avLst/>
            </a:prstGeom>
            <a:solidFill>
              <a:srgbClr val="4DAF4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p>
          </p:txBody>
        </p:sp>
      </p:grpSp>
      <p:pic>
        <p:nvPicPr>
          <p:cNvPr id="32" name="Picture 31">
            <a:extLst>
              <a:ext uri="{FF2B5EF4-FFF2-40B4-BE49-F238E27FC236}">
                <a16:creationId xmlns:a16="http://schemas.microsoft.com/office/drawing/2014/main" id="{358600C2-3102-D734-F9AB-23A8AE0A0AC7}"/>
              </a:ext>
            </a:extLst>
          </p:cNvPr>
          <p:cNvPicPr>
            <a:picLocks noChangeAspect="1"/>
          </p:cNvPicPr>
          <p:nvPr/>
        </p:nvPicPr>
        <p:blipFill>
          <a:blip r:embed="rId8"/>
          <a:stretch>
            <a:fillRect/>
          </a:stretch>
        </p:blipFill>
        <p:spPr>
          <a:xfrm>
            <a:off x="4667428" y="571857"/>
            <a:ext cx="2857143" cy="5714286"/>
          </a:xfrm>
          <a:prstGeom prst="rect">
            <a:avLst/>
          </a:prstGeom>
        </p:spPr>
      </p:pic>
    </p:spTree>
    <p:extLst>
      <p:ext uri="{BB962C8B-B14F-4D97-AF65-F5344CB8AC3E}">
        <p14:creationId xmlns:p14="http://schemas.microsoft.com/office/powerpoint/2010/main" val="3688828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E9366-4E98-49C9-518C-F1833593113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048D34D-288C-D977-6413-07C14DB014EB}"/>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6584F87C-EDFD-125A-DB2A-42F11B28F48A}"/>
              </a:ext>
            </a:extLst>
          </p:cNvPr>
          <p:cNvSpPr/>
          <p:nvPr/>
        </p:nvSpPr>
        <p:spPr>
          <a:xfrm>
            <a:off x="63500" y="-280086"/>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2CBD1080-9AC5-0570-8C4A-04ACD0D0185C}"/>
              </a:ext>
            </a:extLst>
          </p:cNvPr>
          <p:cNvPicPr>
            <a:picLocks noChangeAspect="1"/>
          </p:cNvPicPr>
          <p:nvPr/>
        </p:nvPicPr>
        <p:blipFill>
          <a:blip r:embed="rId3"/>
          <a:stretch>
            <a:fillRect/>
          </a:stretch>
        </p:blipFill>
        <p:spPr>
          <a:xfrm>
            <a:off x="73140" y="0"/>
            <a:ext cx="6022860" cy="2971806"/>
          </a:xfrm>
          <a:prstGeom prst="rect">
            <a:avLst/>
          </a:prstGeom>
        </p:spPr>
      </p:pic>
      <p:sp>
        <p:nvSpPr>
          <p:cNvPr id="10" name="TextBox 9">
            <a:extLst>
              <a:ext uri="{FF2B5EF4-FFF2-40B4-BE49-F238E27FC236}">
                <a16:creationId xmlns:a16="http://schemas.microsoft.com/office/drawing/2014/main" id="{340FBD6B-667B-5F5C-FFE1-EAA32E01D1F4}"/>
              </a:ext>
            </a:extLst>
          </p:cNvPr>
          <p:cNvSpPr txBox="1"/>
          <p:nvPr/>
        </p:nvSpPr>
        <p:spPr>
          <a:xfrm>
            <a:off x="63500" y="3204952"/>
            <a:ext cx="5708650" cy="2192908"/>
          </a:xfrm>
          <a:prstGeom prst="rect">
            <a:avLst/>
          </a:prstGeom>
          <a:noFill/>
        </p:spPr>
        <p:txBody>
          <a:bodyPr wrap="square">
            <a:spAutoFit/>
          </a:bodyPr>
          <a:lstStyle/>
          <a:p>
            <a:r>
              <a:rPr lang="en-GB" sz="1050" noProof="0" dirty="0"/>
              <a:t>a) The PRR works good for those patients that:</a:t>
            </a:r>
          </a:p>
          <a:p>
            <a:r>
              <a:rPr lang="en-GB" sz="1050" noProof="0" dirty="0"/>
              <a:t>the proportional recovery rule (PRR) was a manifestation of a spontaneous mechanism that is present in all patients with mild-to-moderate paresis but only in some with severe paresis</a:t>
            </a:r>
          </a:p>
          <a:p>
            <a:r>
              <a:rPr lang="en-GB" sz="1050" noProof="0" dirty="0"/>
              <a:t>quote from: Kundert et al. </a:t>
            </a:r>
            <a:r>
              <a:rPr lang="en-GB" sz="1050" noProof="0" dirty="0">
                <a:hlinkClick r:id="rId4"/>
              </a:rPr>
              <a:t>https://pmc.ncbi.nlm.nih.gov/articles/PMC6854610/#:~:text=In%202008%2C%20it%20was%20proposed,(%E2%80%9Cproportional%20recovery%E2%80%9D</a:t>
            </a:r>
            <a:r>
              <a:rPr lang="en-GB" sz="1050" noProof="0" dirty="0"/>
              <a:t>.</a:t>
            </a:r>
          </a:p>
          <a:p>
            <a:endParaRPr lang="en-GB" sz="1050" noProof="0" dirty="0"/>
          </a:p>
          <a:p>
            <a:r>
              <a:rPr lang="en-GB" sz="1050" noProof="0" dirty="0"/>
              <a:t>b) In my mice data, as most of them recover well, two distinct recovery trajectories could be identified, those that are similar to the PRR, and those that recover better e.g. MRR.</a:t>
            </a:r>
          </a:p>
          <a:p>
            <a:endParaRPr lang="en-GB" sz="1050" noProof="0" dirty="0"/>
          </a:p>
          <a:p>
            <a:r>
              <a:rPr lang="en-GB" sz="1050" noProof="0" dirty="0"/>
              <a:t>c) This is not the case in the human dataset. We have much more decliners, and if I use the same approach from our mice paper it leads to the </a:t>
            </a:r>
            <a:r>
              <a:rPr lang="en-GB" sz="1050" noProof="0" dirty="0" err="1"/>
              <a:t>sepration</a:t>
            </a:r>
            <a:r>
              <a:rPr lang="en-GB" sz="1050" noProof="0" dirty="0"/>
              <a:t> of fitters and non fitters, rather then a new recovery trajectory (higher then 70% for example). See figure in the pp. </a:t>
            </a:r>
          </a:p>
        </p:txBody>
      </p:sp>
      <p:sp>
        <p:nvSpPr>
          <p:cNvPr id="12" name="TextBox 11">
            <a:extLst>
              <a:ext uri="{FF2B5EF4-FFF2-40B4-BE49-F238E27FC236}">
                <a16:creationId xmlns:a16="http://schemas.microsoft.com/office/drawing/2014/main" id="{C0E7B370-E989-34D1-C956-8BC438AA6CBD}"/>
              </a:ext>
            </a:extLst>
          </p:cNvPr>
          <p:cNvSpPr txBox="1"/>
          <p:nvPr/>
        </p:nvSpPr>
        <p:spPr>
          <a:xfrm>
            <a:off x="4221957" y="1301237"/>
            <a:ext cx="921544" cy="369332"/>
          </a:xfrm>
          <a:prstGeom prst="rect">
            <a:avLst/>
          </a:prstGeom>
          <a:noFill/>
        </p:spPr>
        <p:txBody>
          <a:bodyPr wrap="square">
            <a:spAutoFit/>
          </a:bodyPr>
          <a:lstStyle/>
          <a:p>
            <a:r>
              <a:rPr lang="en-GB" sz="1800" noProof="0" dirty="0"/>
              <a:t>All data </a:t>
            </a:r>
            <a:endParaRPr lang="de-DE" dirty="0"/>
          </a:p>
        </p:txBody>
      </p:sp>
      <p:pic>
        <p:nvPicPr>
          <p:cNvPr id="14" name="Graphic 13">
            <a:extLst>
              <a:ext uri="{FF2B5EF4-FFF2-40B4-BE49-F238E27FC236}">
                <a16:creationId xmlns:a16="http://schemas.microsoft.com/office/drawing/2014/main" id="{9B4AD3F5-0CD7-534D-4587-99B2DB687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2000" y="184669"/>
            <a:ext cx="6038850" cy="2971800"/>
          </a:xfrm>
          <a:prstGeom prst="rect">
            <a:avLst/>
          </a:prstGeom>
        </p:spPr>
      </p:pic>
      <p:sp>
        <p:nvSpPr>
          <p:cNvPr id="15" name="TextBox 14">
            <a:extLst>
              <a:ext uri="{FF2B5EF4-FFF2-40B4-BE49-F238E27FC236}">
                <a16:creationId xmlns:a16="http://schemas.microsoft.com/office/drawing/2014/main" id="{9A23B7CD-B9CA-ECFC-5BBC-7C5096981100}"/>
              </a:ext>
            </a:extLst>
          </p:cNvPr>
          <p:cNvSpPr txBox="1"/>
          <p:nvPr/>
        </p:nvSpPr>
        <p:spPr>
          <a:xfrm>
            <a:off x="10253961" y="383288"/>
            <a:ext cx="1302544" cy="369332"/>
          </a:xfrm>
          <a:prstGeom prst="rect">
            <a:avLst/>
          </a:prstGeom>
          <a:noFill/>
        </p:spPr>
        <p:txBody>
          <a:bodyPr wrap="square">
            <a:spAutoFit/>
          </a:bodyPr>
          <a:lstStyle/>
          <a:p>
            <a:r>
              <a:rPr lang="en-GB" sz="1800" noProof="0" dirty="0"/>
              <a:t>Good only</a:t>
            </a:r>
            <a:endParaRPr lang="de-DE" dirty="0"/>
          </a:p>
        </p:txBody>
      </p:sp>
      <p:pic>
        <p:nvPicPr>
          <p:cNvPr id="17" name="Graphic 16">
            <a:extLst>
              <a:ext uri="{FF2B5EF4-FFF2-40B4-BE49-F238E27FC236}">
                <a16:creationId xmlns:a16="http://schemas.microsoft.com/office/drawing/2014/main" id="{AD792E0C-04A2-3BA7-5A8B-DFDEFAADEA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8702" y="3317065"/>
            <a:ext cx="6019800" cy="2971800"/>
          </a:xfrm>
          <a:prstGeom prst="rect">
            <a:avLst/>
          </a:prstGeom>
        </p:spPr>
      </p:pic>
      <p:sp>
        <p:nvSpPr>
          <p:cNvPr id="18" name="TextBox 17">
            <a:extLst>
              <a:ext uri="{FF2B5EF4-FFF2-40B4-BE49-F238E27FC236}">
                <a16:creationId xmlns:a16="http://schemas.microsoft.com/office/drawing/2014/main" id="{CBAF141E-708C-EC14-C8B0-8EEE6441D5F4}"/>
              </a:ext>
            </a:extLst>
          </p:cNvPr>
          <p:cNvSpPr txBox="1"/>
          <p:nvPr/>
        </p:nvSpPr>
        <p:spPr>
          <a:xfrm>
            <a:off x="10492467" y="4616973"/>
            <a:ext cx="1302544" cy="369332"/>
          </a:xfrm>
          <a:prstGeom prst="rect">
            <a:avLst/>
          </a:prstGeom>
          <a:noFill/>
        </p:spPr>
        <p:txBody>
          <a:bodyPr wrap="square">
            <a:spAutoFit/>
          </a:bodyPr>
          <a:lstStyle/>
          <a:p>
            <a:r>
              <a:rPr lang="en-GB" sz="1800" noProof="0" dirty="0"/>
              <a:t>Bad only</a:t>
            </a:r>
            <a:endParaRPr lang="de-DE" dirty="0"/>
          </a:p>
        </p:txBody>
      </p:sp>
      <p:pic>
        <p:nvPicPr>
          <p:cNvPr id="1026" name="Picture 2" descr="Fig. 2">
            <a:extLst>
              <a:ext uri="{FF2B5EF4-FFF2-40B4-BE49-F238E27FC236}">
                <a16:creationId xmlns:a16="http://schemas.microsoft.com/office/drawing/2014/main" id="{493DCFD9-9EB3-371D-09F3-0BBC77C1A8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525" y="6028759"/>
            <a:ext cx="6924675"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2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3084EC-CC44-BA6B-E83F-5BDCCC5649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06FBD3C-9E3A-4707-1273-1ABA6603FD2A}"/>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6" name="Graphic 15">
            <a:extLst>
              <a:ext uri="{FF2B5EF4-FFF2-40B4-BE49-F238E27FC236}">
                <a16:creationId xmlns:a16="http://schemas.microsoft.com/office/drawing/2014/main" id="{18696FD4-9C05-F85E-E132-48E31B6DA8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9525"/>
            <a:ext cx="4352925" cy="3267075"/>
          </a:xfrm>
          <a:prstGeom prst="rect">
            <a:avLst/>
          </a:prstGeom>
        </p:spPr>
      </p:pic>
      <p:pic>
        <p:nvPicPr>
          <p:cNvPr id="18" name="Graphic 17">
            <a:extLst>
              <a:ext uri="{FF2B5EF4-FFF2-40B4-BE49-F238E27FC236}">
                <a16:creationId xmlns:a16="http://schemas.microsoft.com/office/drawing/2014/main" id="{911330E9-1F73-27F7-CCEF-773A8C8DFB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5137" y="9525"/>
            <a:ext cx="4352925" cy="3267075"/>
          </a:xfrm>
          <a:prstGeom prst="rect">
            <a:avLst/>
          </a:prstGeom>
        </p:spPr>
      </p:pic>
      <p:pic>
        <p:nvPicPr>
          <p:cNvPr id="14" name="Graphic 13">
            <a:extLst>
              <a:ext uri="{FF2B5EF4-FFF2-40B4-BE49-F238E27FC236}">
                <a16:creationId xmlns:a16="http://schemas.microsoft.com/office/drawing/2014/main" id="{19187902-62D5-735E-4065-0976C618B9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6333" y="9525"/>
            <a:ext cx="4352925" cy="3267075"/>
          </a:xfrm>
          <a:prstGeom prst="rect">
            <a:avLst/>
          </a:prstGeom>
        </p:spPr>
      </p:pic>
      <p:sp>
        <p:nvSpPr>
          <p:cNvPr id="3" name="Rectangle 2">
            <a:extLst>
              <a:ext uri="{FF2B5EF4-FFF2-40B4-BE49-F238E27FC236}">
                <a16:creationId xmlns:a16="http://schemas.microsoft.com/office/drawing/2014/main" id="{74CD758D-E923-4D7C-744A-AE24A70C3CE2}"/>
              </a:ext>
            </a:extLst>
          </p:cNvPr>
          <p:cNvSpPr/>
          <p:nvPr/>
        </p:nvSpPr>
        <p:spPr>
          <a:xfrm>
            <a:off x="63500" y="-280086"/>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0632C761-5223-355C-2782-08226B509580}"/>
              </a:ext>
            </a:extLst>
          </p:cNvPr>
          <p:cNvSpPr/>
          <p:nvPr/>
        </p:nvSpPr>
        <p:spPr>
          <a:xfrm>
            <a:off x="692150" y="95250"/>
            <a:ext cx="2159000" cy="26429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TP0</a:t>
            </a:r>
            <a:endParaRPr lang="de-DE" dirty="0"/>
          </a:p>
        </p:txBody>
      </p:sp>
      <p:sp>
        <p:nvSpPr>
          <p:cNvPr id="11" name="Rectangle 10">
            <a:extLst>
              <a:ext uri="{FF2B5EF4-FFF2-40B4-BE49-F238E27FC236}">
                <a16:creationId xmlns:a16="http://schemas.microsoft.com/office/drawing/2014/main" id="{54D76358-8C46-3FA3-98AF-710601524D06}"/>
              </a:ext>
            </a:extLst>
          </p:cNvPr>
          <p:cNvSpPr/>
          <p:nvPr/>
        </p:nvSpPr>
        <p:spPr>
          <a:xfrm>
            <a:off x="3680964" y="95250"/>
            <a:ext cx="2159000" cy="26429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TP1</a:t>
            </a:r>
            <a:endParaRPr lang="de-DE" dirty="0"/>
          </a:p>
        </p:txBody>
      </p:sp>
      <p:sp>
        <p:nvSpPr>
          <p:cNvPr id="12" name="Rectangle 11">
            <a:extLst>
              <a:ext uri="{FF2B5EF4-FFF2-40B4-BE49-F238E27FC236}">
                <a16:creationId xmlns:a16="http://schemas.microsoft.com/office/drawing/2014/main" id="{D3A9C3D7-E362-96A9-99D9-427ADF38CC3A}"/>
              </a:ext>
            </a:extLst>
          </p:cNvPr>
          <p:cNvSpPr/>
          <p:nvPr/>
        </p:nvSpPr>
        <p:spPr>
          <a:xfrm>
            <a:off x="6635750" y="119449"/>
            <a:ext cx="2159000" cy="26429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TP2</a:t>
            </a:r>
            <a:endParaRPr lang="de-DE" dirty="0"/>
          </a:p>
        </p:txBody>
      </p:sp>
      <p:sp>
        <p:nvSpPr>
          <p:cNvPr id="20" name="TextBox 19">
            <a:extLst>
              <a:ext uri="{FF2B5EF4-FFF2-40B4-BE49-F238E27FC236}">
                <a16:creationId xmlns:a16="http://schemas.microsoft.com/office/drawing/2014/main" id="{E13FEDE5-891C-27C5-C3FD-DDA57F9D6DCC}"/>
              </a:ext>
            </a:extLst>
          </p:cNvPr>
          <p:cNvSpPr txBox="1"/>
          <p:nvPr/>
        </p:nvSpPr>
        <p:spPr>
          <a:xfrm>
            <a:off x="2497931" y="3867834"/>
            <a:ext cx="6100762" cy="646331"/>
          </a:xfrm>
          <a:prstGeom prst="rect">
            <a:avLst/>
          </a:prstGeom>
          <a:noFill/>
        </p:spPr>
        <p:txBody>
          <a:bodyPr wrap="square">
            <a:spAutoFit/>
          </a:bodyPr>
          <a:lstStyle/>
          <a:p>
            <a:r>
              <a:rPr lang="de-DE" dirty="0" err="1"/>
              <a:t>some</a:t>
            </a:r>
            <a:r>
              <a:rPr lang="de-DE" dirty="0"/>
              <a:t> </a:t>
            </a:r>
            <a:r>
              <a:rPr lang="de-DE" dirty="0" err="1"/>
              <a:t>patients</a:t>
            </a:r>
            <a:r>
              <a:rPr lang="de-DE" dirty="0"/>
              <a:t> </a:t>
            </a:r>
            <a:r>
              <a:rPr lang="de-DE" dirty="0" err="1"/>
              <a:t>have</a:t>
            </a:r>
            <a:r>
              <a:rPr lang="de-DE" dirty="0"/>
              <a:t> </a:t>
            </a:r>
            <a:r>
              <a:rPr lang="de-DE" dirty="0" err="1"/>
              <a:t>higher</a:t>
            </a:r>
            <a:r>
              <a:rPr lang="de-DE" dirty="0"/>
              <a:t> </a:t>
            </a:r>
            <a:r>
              <a:rPr lang="de-DE" dirty="0" err="1"/>
              <a:t>deficit</a:t>
            </a:r>
            <a:r>
              <a:rPr lang="de-DE" dirty="0"/>
              <a:t> but </a:t>
            </a:r>
            <a:r>
              <a:rPr lang="de-DE" dirty="0" err="1"/>
              <a:t>can</a:t>
            </a:r>
            <a:r>
              <a:rPr lang="de-DE" dirty="0"/>
              <a:t> catch </a:t>
            </a:r>
            <a:r>
              <a:rPr lang="de-DE" dirty="0" err="1"/>
              <a:t>up</a:t>
            </a:r>
            <a:r>
              <a:rPr lang="de-DE" dirty="0"/>
              <a:t> </a:t>
            </a:r>
            <a:r>
              <a:rPr lang="de-DE" dirty="0" err="1"/>
              <a:t>with</a:t>
            </a:r>
            <a:r>
              <a:rPr lang="de-DE" dirty="0"/>
              <a:t> </a:t>
            </a:r>
            <a:r>
              <a:rPr lang="de-DE" dirty="0" err="1"/>
              <a:t>patients</a:t>
            </a:r>
            <a:r>
              <a:rPr lang="de-DE" dirty="0"/>
              <a:t> </a:t>
            </a:r>
            <a:r>
              <a:rPr lang="de-DE" dirty="0" err="1"/>
              <a:t>with</a:t>
            </a:r>
            <a:r>
              <a:rPr lang="de-DE" dirty="0"/>
              <a:t> </a:t>
            </a:r>
            <a:r>
              <a:rPr lang="de-DE" dirty="0" err="1"/>
              <a:t>lower</a:t>
            </a:r>
            <a:r>
              <a:rPr lang="de-DE" dirty="0"/>
              <a:t> and </a:t>
            </a:r>
            <a:r>
              <a:rPr lang="de-DE" dirty="0" err="1"/>
              <a:t>usually</a:t>
            </a:r>
            <a:r>
              <a:rPr lang="de-DE" dirty="0"/>
              <a:t> </a:t>
            </a:r>
            <a:r>
              <a:rPr lang="de-DE" dirty="0" err="1"/>
              <a:t>better</a:t>
            </a:r>
            <a:r>
              <a:rPr lang="de-DE" dirty="0"/>
              <a:t>/</a:t>
            </a:r>
            <a:r>
              <a:rPr lang="de-DE" dirty="0" err="1"/>
              <a:t>faster</a:t>
            </a:r>
            <a:r>
              <a:rPr lang="de-DE" dirty="0"/>
              <a:t> </a:t>
            </a:r>
            <a:r>
              <a:rPr lang="de-DE" dirty="0" err="1"/>
              <a:t>recovery</a:t>
            </a:r>
            <a:endParaRPr lang="de-DE" dirty="0"/>
          </a:p>
        </p:txBody>
      </p:sp>
    </p:spTree>
    <p:extLst>
      <p:ext uri="{BB962C8B-B14F-4D97-AF65-F5344CB8AC3E}">
        <p14:creationId xmlns:p14="http://schemas.microsoft.com/office/powerpoint/2010/main" val="376064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D8449-CC78-DE6D-BC15-4F0F7FC0FE5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6169E7F-4A78-A119-3C7D-D5EBDF0CEE19}"/>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ECE8B128-7C9C-F024-D9D4-A489C5B9C676}"/>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5D681BB4-996D-8236-4564-3BB0FB611297}"/>
              </a:ext>
            </a:extLst>
          </p:cNvPr>
          <p:cNvSpPr/>
          <p:nvPr/>
        </p:nvSpPr>
        <p:spPr>
          <a:xfrm>
            <a:off x="0" y="6007251"/>
            <a:ext cx="6480000" cy="15529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1" dirty="0">
                <a:solidFill>
                  <a:schemeClr val="tx1"/>
                </a:solidFill>
              </a:rPr>
              <a:t>Figure X: Motor function recovery trajectories following stroke, distinguished by four recovery </a:t>
            </a:r>
            <a:r>
              <a:rPr lang="en-US" sz="1200" b="1" i="1" dirty="0" err="1">
                <a:solidFill>
                  <a:schemeClr val="tx1"/>
                </a:solidFill>
              </a:rPr>
              <a:t>paterns</a:t>
            </a:r>
            <a:r>
              <a:rPr lang="en-US" sz="1200" b="1" i="1" dirty="0">
                <a:solidFill>
                  <a:schemeClr val="tx1"/>
                </a:solidFill>
              </a:rPr>
              <a:t>. </a:t>
            </a:r>
            <a:r>
              <a:rPr lang="en-US" sz="1200" i="1" dirty="0">
                <a:solidFill>
                  <a:schemeClr val="tx1"/>
                </a:solidFill>
              </a:rPr>
              <a:t>(A–E) Motor scores across three time points: 2 days (TP0), 14 days (TP1), and 60 days (TP2) post-stroke. (A) Fugl-Meyer Lower Extremity (FM-lex), (B) Fugl-Meyer Upper Extremity (FM-</a:t>
            </a:r>
            <a:r>
              <a:rPr lang="en-US" sz="1200" i="1" dirty="0" err="1">
                <a:solidFill>
                  <a:schemeClr val="tx1"/>
                </a:solidFill>
              </a:rPr>
              <a:t>uex</a:t>
            </a:r>
            <a:r>
              <a:rPr lang="en-US" sz="1200" i="1" dirty="0">
                <a:solidFill>
                  <a:schemeClr val="tx1"/>
                </a:solidFill>
              </a:rPr>
              <a:t>), (C) Barthel Index, (D) Modified Rankin Scale (</a:t>
            </a:r>
            <a:r>
              <a:rPr lang="en-US" sz="1200" i="1" dirty="0" err="1">
                <a:solidFill>
                  <a:schemeClr val="tx1"/>
                </a:solidFill>
              </a:rPr>
              <a:t>mRS</a:t>
            </a:r>
            <a:r>
              <a:rPr lang="en-US" sz="1200" i="1" dirty="0">
                <a:solidFill>
                  <a:schemeClr val="tx1"/>
                </a:solidFill>
              </a:rPr>
              <a:t>), and (E) National Institutes of Health Stroke Scale (NIHSS). The Y-axis represents motor performance, where higher values indicate better function. To ensure consistency across measures, </a:t>
            </a:r>
            <a:r>
              <a:rPr lang="en-US" sz="1200" i="1" dirty="0" err="1">
                <a:solidFill>
                  <a:schemeClr val="tx1"/>
                </a:solidFill>
              </a:rPr>
              <a:t>mRS</a:t>
            </a:r>
            <a:r>
              <a:rPr lang="en-US" sz="1200" i="1" dirty="0">
                <a:solidFill>
                  <a:schemeClr val="tx1"/>
                </a:solidFill>
              </a:rPr>
              <a:t> and NIHSS scores, which reflect deficits, were subtracted from their respective maximum values. </a:t>
            </a:r>
            <a:endParaRPr lang="de-DE" i="1" dirty="0">
              <a:solidFill>
                <a:schemeClr val="tx1"/>
              </a:solidFill>
            </a:endParaRPr>
          </a:p>
        </p:txBody>
      </p:sp>
      <p:pic>
        <p:nvPicPr>
          <p:cNvPr id="34" name="Graphic 33">
            <a:extLst>
              <a:ext uri="{FF2B5EF4-FFF2-40B4-BE49-F238E27FC236}">
                <a16:creationId xmlns:a16="http://schemas.microsoft.com/office/drawing/2014/main" id="{CF9819F0-3371-4A9A-57C8-6B3CC659E986}"/>
              </a:ext>
            </a:extLst>
          </p:cNvPr>
          <p:cNvPicPr>
            <a:picLocks noChangeAspect="1"/>
          </p:cNvPicPr>
          <p:nvPr/>
        </p:nvPicPr>
        <p:blipFill>
          <a:blip r:embed="rId3">
            <a:extLst>
              <a:ext uri="{96DAC541-7B7A-43D3-8B79-37D633B846F1}">
                <asvg:svgBlip xmlns:asvg="http://schemas.microsoft.com/office/drawing/2016/SVG/main" r:embed="rId4"/>
              </a:ext>
            </a:extLst>
          </a:blip>
          <a:srcRect r="40008"/>
          <a:stretch/>
        </p:blipFill>
        <p:spPr>
          <a:xfrm>
            <a:off x="0" y="0"/>
            <a:ext cx="6480000" cy="3057525"/>
          </a:xfrm>
          <a:prstGeom prst="rect">
            <a:avLst/>
          </a:prstGeom>
        </p:spPr>
      </p:pic>
      <p:pic>
        <p:nvPicPr>
          <p:cNvPr id="35" name="Graphic 34">
            <a:extLst>
              <a:ext uri="{FF2B5EF4-FFF2-40B4-BE49-F238E27FC236}">
                <a16:creationId xmlns:a16="http://schemas.microsoft.com/office/drawing/2014/main" id="{5B37A38C-1239-08D2-6B5E-83E82E32AC01}"/>
              </a:ext>
            </a:extLst>
          </p:cNvPr>
          <p:cNvPicPr>
            <a:picLocks noChangeAspect="1"/>
          </p:cNvPicPr>
          <p:nvPr/>
        </p:nvPicPr>
        <p:blipFill>
          <a:blip r:embed="rId3">
            <a:extLst>
              <a:ext uri="{96DAC541-7B7A-43D3-8B79-37D633B846F1}">
                <asvg:svgBlip xmlns:asvg="http://schemas.microsoft.com/office/drawing/2016/SVG/main" r:embed="rId4"/>
              </a:ext>
            </a:extLst>
          </a:blip>
          <a:srcRect l="60836"/>
          <a:stretch/>
        </p:blipFill>
        <p:spPr>
          <a:xfrm>
            <a:off x="134472" y="2988205"/>
            <a:ext cx="4230221" cy="3057525"/>
          </a:xfrm>
          <a:prstGeom prst="rect">
            <a:avLst/>
          </a:prstGeom>
        </p:spPr>
      </p:pic>
      <p:sp>
        <p:nvSpPr>
          <p:cNvPr id="12" name="TextBox 11">
            <a:extLst>
              <a:ext uri="{FF2B5EF4-FFF2-40B4-BE49-F238E27FC236}">
                <a16:creationId xmlns:a16="http://schemas.microsoft.com/office/drawing/2014/main" id="{176259BB-69F0-DA2E-D6D8-65BCF8A4E76A}"/>
              </a:ext>
            </a:extLst>
          </p:cNvPr>
          <p:cNvSpPr txBox="1"/>
          <p:nvPr/>
        </p:nvSpPr>
        <p:spPr>
          <a:xfrm>
            <a:off x="4536142" y="26892"/>
            <a:ext cx="430307" cy="276999"/>
          </a:xfrm>
          <a:prstGeom prst="rect">
            <a:avLst/>
          </a:prstGeom>
          <a:noFill/>
        </p:spPr>
        <p:txBody>
          <a:bodyPr wrap="square" rtlCol="0">
            <a:spAutoFit/>
          </a:bodyPr>
          <a:lstStyle/>
          <a:p>
            <a:r>
              <a:rPr lang="en-US" sz="1200" b="1" dirty="0"/>
              <a:t>C</a:t>
            </a:r>
            <a:endParaRPr lang="de-DE" sz="1200" b="1" dirty="0"/>
          </a:p>
        </p:txBody>
      </p:sp>
      <p:sp>
        <p:nvSpPr>
          <p:cNvPr id="13" name="TextBox 12">
            <a:extLst>
              <a:ext uri="{FF2B5EF4-FFF2-40B4-BE49-F238E27FC236}">
                <a16:creationId xmlns:a16="http://schemas.microsoft.com/office/drawing/2014/main" id="{AC6643EA-8DC6-71F4-2A99-74D27E5DF5D4}"/>
              </a:ext>
            </a:extLst>
          </p:cNvPr>
          <p:cNvSpPr txBox="1"/>
          <p:nvPr/>
        </p:nvSpPr>
        <p:spPr>
          <a:xfrm>
            <a:off x="242048" y="2965638"/>
            <a:ext cx="430307" cy="276999"/>
          </a:xfrm>
          <a:prstGeom prst="rect">
            <a:avLst/>
          </a:prstGeom>
          <a:noFill/>
        </p:spPr>
        <p:txBody>
          <a:bodyPr wrap="square" rtlCol="0">
            <a:spAutoFit/>
          </a:bodyPr>
          <a:lstStyle/>
          <a:p>
            <a:r>
              <a:rPr lang="en-US" sz="1200" b="1" dirty="0"/>
              <a:t>D</a:t>
            </a:r>
            <a:endParaRPr lang="de-DE" sz="1200" b="1" dirty="0"/>
          </a:p>
        </p:txBody>
      </p:sp>
      <p:sp>
        <p:nvSpPr>
          <p:cNvPr id="38" name="TextBox 37">
            <a:extLst>
              <a:ext uri="{FF2B5EF4-FFF2-40B4-BE49-F238E27FC236}">
                <a16:creationId xmlns:a16="http://schemas.microsoft.com/office/drawing/2014/main" id="{EE49AB99-327A-6719-E11B-04602B928186}"/>
              </a:ext>
            </a:extLst>
          </p:cNvPr>
          <p:cNvSpPr txBox="1"/>
          <p:nvPr/>
        </p:nvSpPr>
        <p:spPr>
          <a:xfrm>
            <a:off x="242048" y="26892"/>
            <a:ext cx="430307" cy="276999"/>
          </a:xfrm>
          <a:prstGeom prst="rect">
            <a:avLst/>
          </a:prstGeom>
          <a:noFill/>
        </p:spPr>
        <p:txBody>
          <a:bodyPr wrap="square" rtlCol="0">
            <a:spAutoFit/>
          </a:bodyPr>
          <a:lstStyle/>
          <a:p>
            <a:r>
              <a:rPr lang="en-US" sz="1200" b="1" dirty="0"/>
              <a:t>A</a:t>
            </a:r>
            <a:endParaRPr lang="de-DE" sz="1200" b="1" dirty="0"/>
          </a:p>
        </p:txBody>
      </p:sp>
      <p:sp>
        <p:nvSpPr>
          <p:cNvPr id="39" name="TextBox 38">
            <a:extLst>
              <a:ext uri="{FF2B5EF4-FFF2-40B4-BE49-F238E27FC236}">
                <a16:creationId xmlns:a16="http://schemas.microsoft.com/office/drawing/2014/main" id="{8B92DE3C-0930-5719-EEC5-CA941177783E}"/>
              </a:ext>
            </a:extLst>
          </p:cNvPr>
          <p:cNvSpPr txBox="1"/>
          <p:nvPr/>
        </p:nvSpPr>
        <p:spPr>
          <a:xfrm>
            <a:off x="2411506" y="26892"/>
            <a:ext cx="430307" cy="276999"/>
          </a:xfrm>
          <a:prstGeom prst="rect">
            <a:avLst/>
          </a:prstGeom>
          <a:noFill/>
        </p:spPr>
        <p:txBody>
          <a:bodyPr wrap="square" rtlCol="0">
            <a:spAutoFit/>
          </a:bodyPr>
          <a:lstStyle/>
          <a:p>
            <a:r>
              <a:rPr lang="en-US" sz="1200" b="1" dirty="0"/>
              <a:t>B</a:t>
            </a:r>
            <a:endParaRPr lang="de-DE" sz="1200" b="1" dirty="0"/>
          </a:p>
        </p:txBody>
      </p:sp>
      <p:pic>
        <p:nvPicPr>
          <p:cNvPr id="49" name="Graphic 48">
            <a:extLst>
              <a:ext uri="{FF2B5EF4-FFF2-40B4-BE49-F238E27FC236}">
                <a16:creationId xmlns:a16="http://schemas.microsoft.com/office/drawing/2014/main" id="{E40D775C-5605-29F0-5587-318574A9DF94}"/>
              </a:ext>
            </a:extLst>
          </p:cNvPr>
          <p:cNvPicPr>
            <a:picLocks noChangeAspect="1"/>
          </p:cNvPicPr>
          <p:nvPr/>
        </p:nvPicPr>
        <p:blipFill>
          <a:blip r:embed="rId5">
            <a:extLst>
              <a:ext uri="{96DAC541-7B7A-43D3-8B79-37D633B846F1}">
                <asvg:svgBlip xmlns:asvg="http://schemas.microsoft.com/office/drawing/2016/SVG/main" r:embed="rId6"/>
              </a:ext>
            </a:extLst>
          </a:blip>
          <a:srcRect l="58936" t="8220" r="2458" b="78572"/>
          <a:stretch/>
        </p:blipFill>
        <p:spPr>
          <a:xfrm>
            <a:off x="4364693" y="3292096"/>
            <a:ext cx="2115307" cy="771904"/>
          </a:xfrm>
          <a:prstGeom prst="rect">
            <a:avLst/>
          </a:prstGeom>
        </p:spPr>
      </p:pic>
      <p:sp>
        <p:nvSpPr>
          <p:cNvPr id="52" name="TextBox 51">
            <a:extLst>
              <a:ext uri="{FF2B5EF4-FFF2-40B4-BE49-F238E27FC236}">
                <a16:creationId xmlns:a16="http://schemas.microsoft.com/office/drawing/2014/main" id="{A51ADB5C-36FA-6A6C-4EA9-DB630C88FF34}"/>
              </a:ext>
            </a:extLst>
          </p:cNvPr>
          <p:cNvSpPr txBox="1"/>
          <p:nvPr/>
        </p:nvSpPr>
        <p:spPr>
          <a:xfrm>
            <a:off x="2411506" y="2965638"/>
            <a:ext cx="430307" cy="276999"/>
          </a:xfrm>
          <a:prstGeom prst="rect">
            <a:avLst/>
          </a:prstGeom>
          <a:noFill/>
        </p:spPr>
        <p:txBody>
          <a:bodyPr wrap="square" rtlCol="0">
            <a:spAutoFit/>
          </a:bodyPr>
          <a:lstStyle/>
          <a:p>
            <a:r>
              <a:rPr lang="en-US" sz="1200" b="1" dirty="0"/>
              <a:t>E</a:t>
            </a:r>
            <a:endParaRPr lang="de-DE" sz="1200" b="1" dirty="0"/>
          </a:p>
        </p:txBody>
      </p:sp>
      <p:pic>
        <p:nvPicPr>
          <p:cNvPr id="41" name="Picture 40">
            <a:extLst>
              <a:ext uri="{FF2B5EF4-FFF2-40B4-BE49-F238E27FC236}">
                <a16:creationId xmlns:a16="http://schemas.microsoft.com/office/drawing/2014/main" id="{38FA4719-4FE3-0A67-DDE6-C66B87A29518}"/>
              </a:ext>
            </a:extLst>
          </p:cNvPr>
          <p:cNvPicPr>
            <a:picLocks noChangeAspect="1"/>
          </p:cNvPicPr>
          <p:nvPr/>
        </p:nvPicPr>
        <p:blipFill>
          <a:blip r:embed="rId7"/>
          <a:stretch>
            <a:fillRect/>
          </a:stretch>
        </p:blipFill>
        <p:spPr>
          <a:xfrm>
            <a:off x="4364693" y="4086885"/>
            <a:ext cx="2006600" cy="1654954"/>
          </a:xfrm>
          <a:prstGeom prst="rect">
            <a:avLst/>
          </a:prstGeom>
        </p:spPr>
      </p:pic>
    </p:spTree>
    <p:extLst>
      <p:ext uri="{BB962C8B-B14F-4D97-AF65-F5344CB8AC3E}">
        <p14:creationId xmlns:p14="http://schemas.microsoft.com/office/powerpoint/2010/main" val="262351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1866-D4E7-30E2-38DB-CDE3889B1C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C05A816-33C6-DD2E-5AF8-7844612BE2B7}"/>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84FE8DDA-E827-3C1B-E100-CC2380440604}"/>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2AC1B70-8265-65F1-5997-2701749807E0}"/>
              </a:ext>
            </a:extLst>
          </p:cNvPr>
          <p:cNvSpPr/>
          <p:nvPr/>
        </p:nvSpPr>
        <p:spPr>
          <a:xfrm>
            <a:off x="0" y="2112140"/>
            <a:ext cx="6480000" cy="1431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1" dirty="0">
                <a:solidFill>
                  <a:schemeClr val="tx1"/>
                </a:solidFill>
              </a:rPr>
              <a:t>Figure X: Classification of subjects into recovery patterns across different assessments</a:t>
            </a:r>
            <a:r>
              <a:rPr lang="en-US" sz="1200" i="1" dirty="0">
                <a:solidFill>
                  <a:schemeClr val="tx1"/>
                </a:solidFill>
              </a:rPr>
              <a:t>. The heatmap displays how each subject is categorized into one of four recovery patterns: steady recovery, steady decline, early recovery with chronic decline, and late recovery with acute decline based on the different assessment types. The heatmap allows for comparison of recovery pattern classifications across assessments, highlighting potential variations in classification depending on the measure used. Subjects labeled with "I" indicate infarct cases, while those labeled with "B" indicate bleeding cases.</a:t>
            </a:r>
            <a:endParaRPr lang="de-DE" i="1" dirty="0">
              <a:solidFill>
                <a:schemeClr val="tx1"/>
              </a:solidFill>
            </a:endParaRPr>
          </a:p>
        </p:txBody>
      </p:sp>
      <p:grpSp>
        <p:nvGrpSpPr>
          <p:cNvPr id="9" name="Group 8">
            <a:extLst>
              <a:ext uri="{FF2B5EF4-FFF2-40B4-BE49-F238E27FC236}">
                <a16:creationId xmlns:a16="http://schemas.microsoft.com/office/drawing/2014/main" id="{1715BB77-7B9A-932D-6E58-91F88DABC537}"/>
              </a:ext>
            </a:extLst>
          </p:cNvPr>
          <p:cNvGrpSpPr/>
          <p:nvPr/>
        </p:nvGrpSpPr>
        <p:grpSpPr>
          <a:xfrm>
            <a:off x="0" y="-2005"/>
            <a:ext cx="6480000" cy="2046236"/>
            <a:chOff x="0" y="-93445"/>
            <a:chExt cx="6480000" cy="2046236"/>
          </a:xfrm>
        </p:grpSpPr>
        <p:grpSp>
          <p:nvGrpSpPr>
            <p:cNvPr id="43" name="Group 42">
              <a:extLst>
                <a:ext uri="{FF2B5EF4-FFF2-40B4-BE49-F238E27FC236}">
                  <a16:creationId xmlns:a16="http://schemas.microsoft.com/office/drawing/2014/main" id="{DF6EDC94-D989-250C-8D12-448C92836276}"/>
                </a:ext>
              </a:extLst>
            </p:cNvPr>
            <p:cNvGrpSpPr/>
            <p:nvPr/>
          </p:nvGrpSpPr>
          <p:grpSpPr>
            <a:xfrm>
              <a:off x="786396" y="1547093"/>
              <a:ext cx="4008882" cy="405698"/>
              <a:chOff x="133350" y="3441700"/>
              <a:chExt cx="3851145" cy="405698"/>
            </a:xfrm>
          </p:grpSpPr>
          <p:sp>
            <p:nvSpPr>
              <p:cNvPr id="44" name="TextBox 43">
                <a:extLst>
                  <a:ext uri="{FF2B5EF4-FFF2-40B4-BE49-F238E27FC236}">
                    <a16:creationId xmlns:a16="http://schemas.microsoft.com/office/drawing/2014/main" id="{38FB6CF8-C41C-A83E-65C3-5F3C725FE247}"/>
                  </a:ext>
                </a:extLst>
              </p:cNvPr>
              <p:cNvSpPr txBox="1"/>
              <p:nvPr/>
            </p:nvSpPr>
            <p:spPr>
              <a:xfrm>
                <a:off x="1899840" y="3447288"/>
                <a:ext cx="2084655" cy="400110"/>
              </a:xfrm>
              <a:prstGeom prst="rect">
                <a:avLst/>
              </a:prstGeom>
              <a:solidFill>
                <a:schemeClr val="bg1"/>
              </a:solidFill>
            </p:spPr>
            <p:txBody>
              <a:bodyPr wrap="square" rtlCol="0">
                <a:spAutoFit/>
              </a:bodyPr>
              <a:lstStyle/>
              <a:p>
                <a:r>
                  <a:rPr lang="en-GB" sz="1000" b="1" dirty="0"/>
                  <a:t>Early recovery with chronic decline</a:t>
                </a:r>
              </a:p>
              <a:p>
                <a:r>
                  <a:rPr lang="en-GB" sz="1000" b="1" dirty="0"/>
                  <a:t>Late recovery with acute decline</a:t>
                </a:r>
              </a:p>
            </p:txBody>
          </p:sp>
          <p:sp>
            <p:nvSpPr>
              <p:cNvPr id="45" name="TextBox 44">
                <a:extLst>
                  <a:ext uri="{FF2B5EF4-FFF2-40B4-BE49-F238E27FC236}">
                    <a16:creationId xmlns:a16="http://schemas.microsoft.com/office/drawing/2014/main" id="{A064DA4A-6BBE-C834-01F4-0A34ABFE7EFF}"/>
                  </a:ext>
                </a:extLst>
              </p:cNvPr>
              <p:cNvSpPr txBox="1"/>
              <p:nvPr/>
            </p:nvSpPr>
            <p:spPr>
              <a:xfrm>
                <a:off x="442645" y="3441700"/>
                <a:ext cx="1094983" cy="400110"/>
              </a:xfrm>
              <a:prstGeom prst="rect">
                <a:avLst/>
              </a:prstGeom>
              <a:solidFill>
                <a:schemeClr val="bg1"/>
              </a:solidFill>
            </p:spPr>
            <p:txBody>
              <a:bodyPr wrap="square" rtlCol="0">
                <a:spAutoFit/>
              </a:bodyPr>
              <a:lstStyle/>
              <a:p>
                <a:r>
                  <a:rPr lang="en-GB" sz="1000" b="1" dirty="0"/>
                  <a:t>Steady recovery</a:t>
                </a:r>
              </a:p>
              <a:p>
                <a:r>
                  <a:rPr lang="en-GB" sz="1000" b="1" dirty="0"/>
                  <a:t>Steady decline</a:t>
                </a:r>
              </a:p>
            </p:txBody>
          </p:sp>
          <p:sp>
            <p:nvSpPr>
              <p:cNvPr id="46" name="Rectangle 45">
                <a:extLst>
                  <a:ext uri="{FF2B5EF4-FFF2-40B4-BE49-F238E27FC236}">
                    <a16:creationId xmlns:a16="http://schemas.microsoft.com/office/drawing/2014/main" id="{368F9F16-2ED6-44A6-D7E6-2105FA3BC3DE}"/>
                  </a:ext>
                </a:extLst>
              </p:cNvPr>
              <p:cNvSpPr/>
              <p:nvPr/>
            </p:nvSpPr>
            <p:spPr>
              <a:xfrm>
                <a:off x="133350" y="3667813"/>
                <a:ext cx="361950" cy="123825"/>
              </a:xfrm>
              <a:prstGeom prst="rect">
                <a:avLst/>
              </a:prstGeom>
              <a:solidFill>
                <a:srgbClr val="377E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a:t>
                </a:r>
                <a:endParaRPr lang="de-DE" sz="1000" b="1" dirty="0"/>
              </a:p>
            </p:txBody>
          </p:sp>
          <p:sp>
            <p:nvSpPr>
              <p:cNvPr id="47" name="Rectangle 46">
                <a:extLst>
                  <a:ext uri="{FF2B5EF4-FFF2-40B4-BE49-F238E27FC236}">
                    <a16:creationId xmlns:a16="http://schemas.microsoft.com/office/drawing/2014/main" id="{68417F9D-ADA9-D2FF-6CC9-A6E86FF17DE2}"/>
                  </a:ext>
                </a:extLst>
              </p:cNvPr>
              <p:cNvSpPr/>
              <p:nvPr/>
            </p:nvSpPr>
            <p:spPr>
              <a:xfrm>
                <a:off x="133350" y="3505885"/>
                <a:ext cx="361950" cy="123825"/>
              </a:xfrm>
              <a:prstGeom prst="rect">
                <a:avLst/>
              </a:prstGeom>
              <a:solidFill>
                <a:srgbClr val="E41A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a:t>
                </a:r>
                <a:endParaRPr lang="de-DE" sz="1000" b="1" dirty="0"/>
              </a:p>
            </p:txBody>
          </p:sp>
          <p:sp>
            <p:nvSpPr>
              <p:cNvPr id="48" name="Rectangle 47">
                <a:extLst>
                  <a:ext uri="{FF2B5EF4-FFF2-40B4-BE49-F238E27FC236}">
                    <a16:creationId xmlns:a16="http://schemas.microsoft.com/office/drawing/2014/main" id="{CEB2E8CF-337B-B0FB-EB67-950184A2CCE1}"/>
                  </a:ext>
                </a:extLst>
              </p:cNvPr>
              <p:cNvSpPr/>
              <p:nvPr/>
            </p:nvSpPr>
            <p:spPr>
              <a:xfrm>
                <a:off x="1566839" y="3673822"/>
                <a:ext cx="361950" cy="123825"/>
              </a:xfrm>
              <a:prstGeom prst="rect">
                <a:avLst/>
              </a:prstGeom>
              <a:solidFill>
                <a:srgbClr val="984EA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a:t>
                </a:r>
                <a:endParaRPr lang="de-DE" sz="1000" b="1" dirty="0"/>
              </a:p>
            </p:txBody>
          </p:sp>
          <p:sp>
            <p:nvSpPr>
              <p:cNvPr id="49" name="Rectangle 48">
                <a:extLst>
                  <a:ext uri="{FF2B5EF4-FFF2-40B4-BE49-F238E27FC236}">
                    <a16:creationId xmlns:a16="http://schemas.microsoft.com/office/drawing/2014/main" id="{08C48479-90AF-6FAD-6859-EC6FDFE4D9A2}"/>
                  </a:ext>
                </a:extLst>
              </p:cNvPr>
              <p:cNvSpPr/>
              <p:nvPr/>
            </p:nvSpPr>
            <p:spPr>
              <a:xfrm>
                <a:off x="1557689" y="3511894"/>
                <a:ext cx="361950" cy="123825"/>
              </a:xfrm>
              <a:prstGeom prst="rect">
                <a:avLst/>
              </a:prstGeom>
              <a:solidFill>
                <a:srgbClr val="4DAF4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a:t>
                </a:r>
                <a:endParaRPr lang="de-DE" sz="1000" b="1" dirty="0"/>
              </a:p>
            </p:txBody>
          </p:sp>
        </p:grpSp>
        <p:pic>
          <p:nvPicPr>
            <p:cNvPr id="57" name="Graphic 56">
              <a:extLst>
                <a:ext uri="{FF2B5EF4-FFF2-40B4-BE49-F238E27FC236}">
                  <a16:creationId xmlns:a16="http://schemas.microsoft.com/office/drawing/2014/main" id="{D5F1B0E6-DA53-EF24-34B3-FF0DAC367998}"/>
                </a:ext>
              </a:extLst>
            </p:cNvPr>
            <p:cNvPicPr>
              <a:picLocks noChangeAspect="1"/>
            </p:cNvPicPr>
            <p:nvPr/>
          </p:nvPicPr>
          <p:blipFill>
            <a:blip r:embed="rId3">
              <a:extLst>
                <a:ext uri="{96DAC541-7B7A-43D3-8B79-37D633B846F1}">
                  <asvg:svgBlip xmlns:asvg="http://schemas.microsoft.com/office/drawing/2016/SVG/main" r:embed="rId4"/>
                </a:ext>
              </a:extLst>
            </a:blip>
            <a:srcRect t="22250" r="9292" b="22084"/>
            <a:stretch/>
          </p:blipFill>
          <p:spPr>
            <a:xfrm>
              <a:off x="0" y="19672"/>
              <a:ext cx="6480000" cy="1590675"/>
            </a:xfrm>
            <a:prstGeom prst="rect">
              <a:avLst/>
            </a:prstGeom>
          </p:spPr>
        </p:pic>
        <p:cxnSp>
          <p:nvCxnSpPr>
            <p:cNvPr id="5" name="Straight Connector 4">
              <a:extLst>
                <a:ext uri="{FF2B5EF4-FFF2-40B4-BE49-F238E27FC236}">
                  <a16:creationId xmlns:a16="http://schemas.microsoft.com/office/drawing/2014/main" id="{59AD3CCA-CFFD-14AA-7813-B5BAEAD839B3}"/>
                </a:ext>
              </a:extLst>
            </p:cNvPr>
            <p:cNvCxnSpPr/>
            <p:nvPr/>
          </p:nvCxnSpPr>
          <p:spPr>
            <a:xfrm>
              <a:off x="1598749" y="305921"/>
              <a:ext cx="47509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EEB6B28-4715-852E-434F-9A655E6AF9B0}"/>
                </a:ext>
              </a:extLst>
            </p:cNvPr>
            <p:cNvCxnSpPr/>
            <p:nvPr/>
          </p:nvCxnSpPr>
          <p:spPr>
            <a:xfrm>
              <a:off x="786396" y="305921"/>
              <a:ext cx="8003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C587C7-0E3C-358E-6920-A8B04853E4D2}"/>
                </a:ext>
              </a:extLst>
            </p:cNvPr>
            <p:cNvSpPr txBox="1"/>
            <p:nvPr/>
          </p:nvSpPr>
          <p:spPr>
            <a:xfrm>
              <a:off x="2923770" y="-93445"/>
              <a:ext cx="632460" cy="169277"/>
            </a:xfrm>
            <a:prstGeom prst="rect">
              <a:avLst/>
            </a:prstGeom>
            <a:noFill/>
          </p:spPr>
          <p:txBody>
            <a:bodyPr wrap="square" lIns="0" tIns="0" rIns="0" bIns="0" rtlCol="0">
              <a:spAutoFit/>
            </a:bodyPr>
            <a:lstStyle/>
            <a:p>
              <a:r>
                <a:rPr lang="en-GB" sz="1100" dirty="0"/>
                <a:t>Patient-ID</a:t>
              </a:r>
            </a:p>
          </p:txBody>
        </p:sp>
      </p:grpSp>
    </p:spTree>
    <p:extLst>
      <p:ext uri="{BB962C8B-B14F-4D97-AF65-F5344CB8AC3E}">
        <p14:creationId xmlns:p14="http://schemas.microsoft.com/office/powerpoint/2010/main" val="2160386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0387-FF6D-E648-B8EF-037FFE3D00F7}"/>
            </a:ext>
          </a:extLst>
        </p:cNvPr>
        <p:cNvGrpSpPr/>
        <p:nvPr/>
      </p:nvGrpSpPr>
      <p:grpSpPr>
        <a:xfrm>
          <a:off x="0" y="0"/>
          <a:ext cx="0" cy="0"/>
          <a:chOff x="0" y="0"/>
          <a:chExt cx="0" cy="0"/>
        </a:xfrm>
      </p:grpSpPr>
      <p:pic>
        <p:nvPicPr>
          <p:cNvPr id="65" name="Graphic 64">
            <a:extLst>
              <a:ext uri="{FF2B5EF4-FFF2-40B4-BE49-F238E27FC236}">
                <a16:creationId xmlns:a16="http://schemas.microsoft.com/office/drawing/2014/main" id="{C8031B67-BC5D-A3E5-4D63-D29619633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0" y="-3213"/>
            <a:ext cx="6477000" cy="2162175"/>
          </a:xfrm>
          <a:prstGeom prst="rect">
            <a:avLst/>
          </a:prstGeom>
        </p:spPr>
      </p:pic>
      <p:sp>
        <p:nvSpPr>
          <p:cNvPr id="4" name="Rectangle 3">
            <a:extLst>
              <a:ext uri="{FF2B5EF4-FFF2-40B4-BE49-F238E27FC236}">
                <a16:creationId xmlns:a16="http://schemas.microsoft.com/office/drawing/2014/main" id="{B7DC2136-AE43-1A97-FDF7-142171317687}"/>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9F6C83B7-77E2-9FF0-B8E8-1345EFD2C834}"/>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11EA818-60E9-72A0-F615-52AB0B4AACE4}"/>
              </a:ext>
            </a:extLst>
          </p:cNvPr>
          <p:cNvSpPr/>
          <p:nvPr/>
        </p:nvSpPr>
        <p:spPr>
          <a:xfrm>
            <a:off x="0" y="2363026"/>
            <a:ext cx="6480000" cy="2001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1" dirty="0">
                <a:solidFill>
                  <a:schemeClr val="tx1"/>
                </a:solidFill>
              </a:rPr>
              <a:t>Figure X. Sankey diagram illustrating the relationship between recovery patterns and stroke type across different assessments. </a:t>
            </a:r>
            <a:r>
              <a:rPr lang="en-US" sz="1200" i="1" dirty="0">
                <a:solidFill>
                  <a:schemeClr val="tx1"/>
                </a:solidFill>
              </a:rPr>
              <a:t>Panels (A–E) represent five different motor function assessments: (A) Fugl-Meyer Upper Extremity, (B) Fugl-Meyer Lower Extremity, (C) Barthel Index, (D) Modified Rankin Scale (</a:t>
            </a:r>
            <a:r>
              <a:rPr lang="en-US" sz="1200" i="1" dirty="0" err="1">
                <a:solidFill>
                  <a:schemeClr val="tx1"/>
                </a:solidFill>
              </a:rPr>
              <a:t>mRS</a:t>
            </a:r>
            <a:r>
              <a:rPr lang="en-US" sz="1200" i="1" dirty="0">
                <a:solidFill>
                  <a:schemeClr val="tx1"/>
                </a:solidFill>
              </a:rPr>
              <a:t>), and (E) National Institutes of Health Stroke Scale (NIHSS). On the left, recovery patterns are categorized into steady recovery, steady decline, early recovery with chronic decline, and late recovery with acute decline. These patterns are connected to stroke type on the right, distinguishing between infarct (ischemic stroke) and bleeding (hemorrhagic stroke). The width of the connections represents the number of patients following each trajectory, with exact patient counts indicated within the corresponding boxes. This visualization highlights how different recovery patterns are distributed between ischemic and hemorrhagic strokes across various assessment types.</a:t>
            </a:r>
            <a:endParaRPr lang="de-DE" i="1" dirty="0">
              <a:solidFill>
                <a:schemeClr val="tx1"/>
              </a:solidFill>
            </a:endParaRPr>
          </a:p>
        </p:txBody>
      </p:sp>
      <p:sp>
        <p:nvSpPr>
          <p:cNvPr id="13" name="TextBox 12">
            <a:extLst>
              <a:ext uri="{FF2B5EF4-FFF2-40B4-BE49-F238E27FC236}">
                <a16:creationId xmlns:a16="http://schemas.microsoft.com/office/drawing/2014/main" id="{46F57EEB-BC83-1EDC-1D37-7BABDEFC35BC}"/>
              </a:ext>
            </a:extLst>
          </p:cNvPr>
          <p:cNvSpPr txBox="1"/>
          <p:nvPr/>
        </p:nvSpPr>
        <p:spPr>
          <a:xfrm>
            <a:off x="3732362" y="-21914"/>
            <a:ext cx="430307" cy="276999"/>
          </a:xfrm>
          <a:prstGeom prst="rect">
            <a:avLst/>
          </a:prstGeom>
          <a:noFill/>
        </p:spPr>
        <p:txBody>
          <a:bodyPr wrap="square" rtlCol="0">
            <a:spAutoFit/>
          </a:bodyPr>
          <a:lstStyle/>
          <a:p>
            <a:r>
              <a:rPr lang="en-US" sz="1200" b="1" dirty="0"/>
              <a:t>D</a:t>
            </a:r>
            <a:endParaRPr lang="de-DE" sz="1200" b="1" dirty="0"/>
          </a:p>
        </p:txBody>
      </p:sp>
      <p:sp>
        <p:nvSpPr>
          <p:cNvPr id="14" name="TextBox 13">
            <a:extLst>
              <a:ext uri="{FF2B5EF4-FFF2-40B4-BE49-F238E27FC236}">
                <a16:creationId xmlns:a16="http://schemas.microsoft.com/office/drawing/2014/main" id="{296945F4-0CF6-DD5C-F178-269895748103}"/>
              </a:ext>
            </a:extLst>
          </p:cNvPr>
          <p:cNvSpPr txBox="1"/>
          <p:nvPr/>
        </p:nvSpPr>
        <p:spPr>
          <a:xfrm>
            <a:off x="-59711" y="-21914"/>
            <a:ext cx="430307" cy="276999"/>
          </a:xfrm>
          <a:prstGeom prst="rect">
            <a:avLst/>
          </a:prstGeom>
          <a:noFill/>
        </p:spPr>
        <p:txBody>
          <a:bodyPr wrap="square" rtlCol="0">
            <a:spAutoFit/>
          </a:bodyPr>
          <a:lstStyle/>
          <a:p>
            <a:r>
              <a:rPr lang="en-US" sz="1200" b="1" dirty="0"/>
              <a:t>A</a:t>
            </a:r>
            <a:endParaRPr lang="de-DE" sz="1200" b="1" dirty="0"/>
          </a:p>
        </p:txBody>
      </p:sp>
      <p:sp>
        <p:nvSpPr>
          <p:cNvPr id="15" name="TextBox 14">
            <a:extLst>
              <a:ext uri="{FF2B5EF4-FFF2-40B4-BE49-F238E27FC236}">
                <a16:creationId xmlns:a16="http://schemas.microsoft.com/office/drawing/2014/main" id="{8E80EA08-4BF2-EC02-0B25-5D1686252B28}"/>
              </a:ext>
            </a:extLst>
          </p:cNvPr>
          <p:cNvSpPr txBox="1"/>
          <p:nvPr/>
        </p:nvSpPr>
        <p:spPr>
          <a:xfrm>
            <a:off x="1213275" y="-21914"/>
            <a:ext cx="430307" cy="276999"/>
          </a:xfrm>
          <a:prstGeom prst="rect">
            <a:avLst/>
          </a:prstGeom>
          <a:noFill/>
        </p:spPr>
        <p:txBody>
          <a:bodyPr wrap="square" rtlCol="0">
            <a:spAutoFit/>
          </a:bodyPr>
          <a:lstStyle/>
          <a:p>
            <a:r>
              <a:rPr lang="en-US" sz="1200" b="1" dirty="0"/>
              <a:t>B</a:t>
            </a:r>
            <a:endParaRPr lang="de-DE" sz="1200" b="1" dirty="0"/>
          </a:p>
        </p:txBody>
      </p:sp>
      <p:sp>
        <p:nvSpPr>
          <p:cNvPr id="17" name="TextBox 16">
            <a:extLst>
              <a:ext uri="{FF2B5EF4-FFF2-40B4-BE49-F238E27FC236}">
                <a16:creationId xmlns:a16="http://schemas.microsoft.com/office/drawing/2014/main" id="{E3D0B71C-D2D0-D0E3-C23F-25A05D9F6227}"/>
              </a:ext>
            </a:extLst>
          </p:cNvPr>
          <p:cNvSpPr txBox="1"/>
          <p:nvPr/>
        </p:nvSpPr>
        <p:spPr>
          <a:xfrm>
            <a:off x="182297" y="1010075"/>
            <a:ext cx="15856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25</a:t>
            </a:r>
            <a:endParaRPr lang="en-GB" sz="1000" b="1" i="0" u="none" strike="noStrike" noProof="0" dirty="0">
              <a:solidFill>
                <a:srgbClr val="000000"/>
              </a:solidFill>
              <a:effectLst/>
              <a:latin typeface="Aptos Narrow" panose="020B0004020202020204" pitchFamily="34" charset="0"/>
            </a:endParaRPr>
          </a:p>
        </p:txBody>
      </p:sp>
      <p:sp>
        <p:nvSpPr>
          <p:cNvPr id="21" name="TextBox 20">
            <a:extLst>
              <a:ext uri="{FF2B5EF4-FFF2-40B4-BE49-F238E27FC236}">
                <a16:creationId xmlns:a16="http://schemas.microsoft.com/office/drawing/2014/main" id="{E2489FC6-8FE9-B2F7-E3B7-A7ED6DC57693}"/>
              </a:ext>
            </a:extLst>
          </p:cNvPr>
          <p:cNvSpPr txBox="1"/>
          <p:nvPr/>
        </p:nvSpPr>
        <p:spPr>
          <a:xfrm>
            <a:off x="531692" y="1993706"/>
            <a:ext cx="1139832" cy="400110"/>
          </a:xfrm>
          <a:prstGeom prst="rect">
            <a:avLst/>
          </a:prstGeom>
          <a:solidFill>
            <a:schemeClr val="bg1"/>
          </a:solidFill>
        </p:spPr>
        <p:txBody>
          <a:bodyPr wrap="square" rtlCol="0">
            <a:spAutoFit/>
          </a:bodyPr>
          <a:lstStyle/>
          <a:p>
            <a:r>
              <a:rPr lang="en-GB" sz="1000" dirty="0"/>
              <a:t>Steady recovery</a:t>
            </a:r>
          </a:p>
          <a:p>
            <a:r>
              <a:rPr lang="en-GB" sz="1000" dirty="0"/>
              <a:t>Steady decline</a:t>
            </a:r>
          </a:p>
        </p:txBody>
      </p:sp>
      <p:sp>
        <p:nvSpPr>
          <p:cNvPr id="22" name="Rectangle 21">
            <a:extLst>
              <a:ext uri="{FF2B5EF4-FFF2-40B4-BE49-F238E27FC236}">
                <a16:creationId xmlns:a16="http://schemas.microsoft.com/office/drawing/2014/main" id="{6829AE7D-A199-956C-560F-3AE8372E5590}"/>
              </a:ext>
            </a:extLst>
          </p:cNvPr>
          <p:cNvSpPr/>
          <p:nvPr/>
        </p:nvSpPr>
        <p:spPr>
          <a:xfrm>
            <a:off x="209729" y="2219819"/>
            <a:ext cx="376775" cy="123825"/>
          </a:xfrm>
          <a:prstGeom prst="rect">
            <a:avLst/>
          </a:prstGeom>
          <a:solidFill>
            <a:srgbClr val="377E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dirty="0"/>
          </a:p>
        </p:txBody>
      </p:sp>
      <p:sp>
        <p:nvSpPr>
          <p:cNvPr id="23" name="Rectangle 22">
            <a:extLst>
              <a:ext uri="{FF2B5EF4-FFF2-40B4-BE49-F238E27FC236}">
                <a16:creationId xmlns:a16="http://schemas.microsoft.com/office/drawing/2014/main" id="{C73260E4-8530-204F-BDA1-8EAE886FFEA2}"/>
              </a:ext>
            </a:extLst>
          </p:cNvPr>
          <p:cNvSpPr/>
          <p:nvPr/>
        </p:nvSpPr>
        <p:spPr>
          <a:xfrm>
            <a:off x="209729" y="2057891"/>
            <a:ext cx="376775" cy="123825"/>
          </a:xfrm>
          <a:prstGeom prst="rect">
            <a:avLst/>
          </a:prstGeom>
          <a:solidFill>
            <a:srgbClr val="E41A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dirty="0"/>
          </a:p>
        </p:txBody>
      </p:sp>
      <p:sp>
        <p:nvSpPr>
          <p:cNvPr id="27" name="TextBox 26">
            <a:extLst>
              <a:ext uri="{FF2B5EF4-FFF2-40B4-BE49-F238E27FC236}">
                <a16:creationId xmlns:a16="http://schemas.microsoft.com/office/drawing/2014/main" id="{5012F6B0-AB5A-4815-85A4-97F9BC71639C}"/>
              </a:ext>
            </a:extLst>
          </p:cNvPr>
          <p:cNvSpPr txBox="1"/>
          <p:nvPr/>
        </p:nvSpPr>
        <p:spPr>
          <a:xfrm>
            <a:off x="209729" y="1805603"/>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4</a:t>
            </a:r>
            <a:endParaRPr lang="en-GB" sz="1000" b="1" i="0" u="none" strike="noStrike" noProof="0" dirty="0">
              <a:solidFill>
                <a:srgbClr val="000000"/>
              </a:solidFill>
              <a:effectLst/>
              <a:latin typeface="Aptos Narrow" panose="020B0004020202020204" pitchFamily="34" charset="0"/>
            </a:endParaRPr>
          </a:p>
        </p:txBody>
      </p:sp>
      <p:sp>
        <p:nvSpPr>
          <p:cNvPr id="28" name="TextBox 27">
            <a:extLst>
              <a:ext uri="{FF2B5EF4-FFF2-40B4-BE49-F238E27FC236}">
                <a16:creationId xmlns:a16="http://schemas.microsoft.com/office/drawing/2014/main" id="{08329800-DD95-8A3A-153C-FCCA44A8E7D5}"/>
              </a:ext>
            </a:extLst>
          </p:cNvPr>
          <p:cNvSpPr txBox="1"/>
          <p:nvPr/>
        </p:nvSpPr>
        <p:spPr>
          <a:xfrm>
            <a:off x="209729" y="1494707"/>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7</a:t>
            </a:r>
            <a:endParaRPr lang="en-GB" sz="1000" b="1" i="0" u="none" strike="noStrike" noProof="0" dirty="0">
              <a:solidFill>
                <a:srgbClr val="000000"/>
              </a:solidFill>
              <a:effectLst/>
              <a:latin typeface="Aptos Narrow" panose="020B0004020202020204" pitchFamily="34" charset="0"/>
            </a:endParaRPr>
          </a:p>
        </p:txBody>
      </p:sp>
      <p:sp>
        <p:nvSpPr>
          <p:cNvPr id="30" name="TextBox 29">
            <a:extLst>
              <a:ext uri="{FF2B5EF4-FFF2-40B4-BE49-F238E27FC236}">
                <a16:creationId xmlns:a16="http://schemas.microsoft.com/office/drawing/2014/main" id="{6CB8C98D-CACA-6A79-C1CC-A57C61B784CD}"/>
              </a:ext>
            </a:extLst>
          </p:cNvPr>
          <p:cNvSpPr txBox="1"/>
          <p:nvPr/>
        </p:nvSpPr>
        <p:spPr>
          <a:xfrm>
            <a:off x="2346376" y="540683"/>
            <a:ext cx="204799"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31</a:t>
            </a:r>
            <a:endParaRPr lang="en-GB" sz="1000" b="1" i="0" u="none" strike="noStrike" noProof="0" dirty="0">
              <a:solidFill>
                <a:srgbClr val="000000"/>
              </a:solidFill>
              <a:effectLst/>
              <a:latin typeface="Aptos Narrow" panose="020B0004020202020204" pitchFamily="34" charset="0"/>
            </a:endParaRPr>
          </a:p>
        </p:txBody>
      </p:sp>
      <p:sp>
        <p:nvSpPr>
          <p:cNvPr id="31" name="TextBox 30">
            <a:extLst>
              <a:ext uri="{FF2B5EF4-FFF2-40B4-BE49-F238E27FC236}">
                <a16:creationId xmlns:a16="http://schemas.microsoft.com/office/drawing/2014/main" id="{C3CA47B5-3D70-DF66-BA30-325A1A15676E}"/>
              </a:ext>
            </a:extLst>
          </p:cNvPr>
          <p:cNvSpPr txBox="1"/>
          <p:nvPr/>
        </p:nvSpPr>
        <p:spPr>
          <a:xfrm>
            <a:off x="2382953" y="179341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5</a:t>
            </a:r>
            <a:endParaRPr lang="en-GB" sz="1000" b="1" i="0" u="none" strike="noStrike" noProof="0" dirty="0">
              <a:solidFill>
                <a:srgbClr val="000000"/>
              </a:solidFill>
              <a:effectLst/>
              <a:latin typeface="Aptos Narrow" panose="020B0004020202020204" pitchFamily="34" charset="0"/>
            </a:endParaRPr>
          </a:p>
        </p:txBody>
      </p:sp>
      <p:sp>
        <p:nvSpPr>
          <p:cNvPr id="32" name="TextBox 31">
            <a:extLst>
              <a:ext uri="{FF2B5EF4-FFF2-40B4-BE49-F238E27FC236}">
                <a16:creationId xmlns:a16="http://schemas.microsoft.com/office/drawing/2014/main" id="{8F405643-1741-C4A9-8B4A-ED3B64058F37}"/>
              </a:ext>
            </a:extLst>
          </p:cNvPr>
          <p:cNvSpPr txBox="1"/>
          <p:nvPr/>
        </p:nvSpPr>
        <p:spPr>
          <a:xfrm>
            <a:off x="6116752" y="540683"/>
            <a:ext cx="204799"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31</a:t>
            </a:r>
            <a:endParaRPr lang="en-GB" sz="1000" b="1" i="0" u="none" strike="noStrike" noProof="0" dirty="0">
              <a:solidFill>
                <a:srgbClr val="000000"/>
              </a:solidFill>
              <a:effectLst/>
              <a:latin typeface="Aptos Narrow" panose="020B0004020202020204" pitchFamily="34" charset="0"/>
            </a:endParaRPr>
          </a:p>
        </p:txBody>
      </p:sp>
      <p:sp>
        <p:nvSpPr>
          <p:cNvPr id="33" name="TextBox 32">
            <a:extLst>
              <a:ext uri="{FF2B5EF4-FFF2-40B4-BE49-F238E27FC236}">
                <a16:creationId xmlns:a16="http://schemas.microsoft.com/office/drawing/2014/main" id="{FFF03F8C-3872-1A32-A32B-04B7C0ECEB07}"/>
              </a:ext>
            </a:extLst>
          </p:cNvPr>
          <p:cNvSpPr txBox="1"/>
          <p:nvPr/>
        </p:nvSpPr>
        <p:spPr>
          <a:xfrm>
            <a:off x="6153329" y="179341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5</a:t>
            </a:r>
            <a:endParaRPr lang="en-GB" sz="1000" b="1" i="0" u="none" strike="noStrike" noProof="0" dirty="0">
              <a:solidFill>
                <a:srgbClr val="000000"/>
              </a:solidFill>
              <a:effectLst/>
              <a:latin typeface="Aptos Narrow" panose="020B0004020202020204" pitchFamily="34" charset="0"/>
            </a:endParaRPr>
          </a:p>
        </p:txBody>
      </p:sp>
      <p:sp>
        <p:nvSpPr>
          <p:cNvPr id="34" name="TextBox 33">
            <a:extLst>
              <a:ext uri="{FF2B5EF4-FFF2-40B4-BE49-F238E27FC236}">
                <a16:creationId xmlns:a16="http://schemas.microsoft.com/office/drawing/2014/main" id="{931146F3-547A-909A-D51A-36DB07D28928}"/>
              </a:ext>
            </a:extLst>
          </p:cNvPr>
          <p:cNvSpPr txBox="1"/>
          <p:nvPr/>
        </p:nvSpPr>
        <p:spPr>
          <a:xfrm>
            <a:off x="3617392" y="540683"/>
            <a:ext cx="204799"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31</a:t>
            </a:r>
            <a:endParaRPr lang="en-GB" sz="1000" b="1" i="0" u="none" strike="noStrike" noProof="0" dirty="0">
              <a:solidFill>
                <a:srgbClr val="000000"/>
              </a:solidFill>
              <a:effectLst/>
              <a:latin typeface="Aptos Narrow" panose="020B0004020202020204" pitchFamily="34" charset="0"/>
            </a:endParaRPr>
          </a:p>
        </p:txBody>
      </p:sp>
      <p:sp>
        <p:nvSpPr>
          <p:cNvPr id="35" name="TextBox 34">
            <a:extLst>
              <a:ext uri="{FF2B5EF4-FFF2-40B4-BE49-F238E27FC236}">
                <a16:creationId xmlns:a16="http://schemas.microsoft.com/office/drawing/2014/main" id="{96FC4769-F4A9-8C41-7AC2-24EF7CC64E46}"/>
              </a:ext>
            </a:extLst>
          </p:cNvPr>
          <p:cNvSpPr txBox="1"/>
          <p:nvPr/>
        </p:nvSpPr>
        <p:spPr>
          <a:xfrm>
            <a:off x="3653969" y="179341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5</a:t>
            </a:r>
            <a:endParaRPr lang="en-GB" sz="1000" b="1" i="0" u="none" strike="noStrike" noProof="0" dirty="0">
              <a:solidFill>
                <a:srgbClr val="000000"/>
              </a:solidFill>
              <a:effectLst/>
              <a:latin typeface="Aptos Narrow" panose="020B0004020202020204" pitchFamily="34" charset="0"/>
            </a:endParaRPr>
          </a:p>
        </p:txBody>
      </p:sp>
      <p:sp>
        <p:nvSpPr>
          <p:cNvPr id="38" name="TextBox 37">
            <a:extLst>
              <a:ext uri="{FF2B5EF4-FFF2-40B4-BE49-F238E27FC236}">
                <a16:creationId xmlns:a16="http://schemas.microsoft.com/office/drawing/2014/main" id="{E4A51AC9-608A-0CB7-9C3A-15CCE3FA7454}"/>
              </a:ext>
            </a:extLst>
          </p:cNvPr>
          <p:cNvSpPr txBox="1"/>
          <p:nvPr/>
        </p:nvSpPr>
        <p:spPr>
          <a:xfrm>
            <a:off x="4870120" y="540683"/>
            <a:ext cx="204799"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31</a:t>
            </a:r>
            <a:endParaRPr lang="en-GB" sz="1000" b="1" i="0" u="none" strike="noStrike" noProof="0" dirty="0">
              <a:solidFill>
                <a:srgbClr val="000000"/>
              </a:solidFill>
              <a:effectLst/>
              <a:latin typeface="Aptos Narrow" panose="020B0004020202020204" pitchFamily="34" charset="0"/>
            </a:endParaRPr>
          </a:p>
        </p:txBody>
      </p:sp>
      <p:sp>
        <p:nvSpPr>
          <p:cNvPr id="39" name="TextBox 38">
            <a:extLst>
              <a:ext uri="{FF2B5EF4-FFF2-40B4-BE49-F238E27FC236}">
                <a16:creationId xmlns:a16="http://schemas.microsoft.com/office/drawing/2014/main" id="{01C76763-813E-043C-0D20-7C77E659190A}"/>
              </a:ext>
            </a:extLst>
          </p:cNvPr>
          <p:cNvSpPr txBox="1"/>
          <p:nvPr/>
        </p:nvSpPr>
        <p:spPr>
          <a:xfrm>
            <a:off x="4906697" y="179341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5</a:t>
            </a:r>
            <a:endParaRPr lang="en-GB" sz="1000" b="1" i="0" u="none" strike="noStrike" noProof="0" dirty="0">
              <a:solidFill>
                <a:srgbClr val="000000"/>
              </a:solidFill>
              <a:effectLst/>
              <a:latin typeface="Aptos Narrow" panose="020B0004020202020204" pitchFamily="34" charset="0"/>
            </a:endParaRPr>
          </a:p>
        </p:txBody>
      </p:sp>
      <p:sp>
        <p:nvSpPr>
          <p:cNvPr id="40" name="TextBox 39">
            <a:extLst>
              <a:ext uri="{FF2B5EF4-FFF2-40B4-BE49-F238E27FC236}">
                <a16:creationId xmlns:a16="http://schemas.microsoft.com/office/drawing/2014/main" id="{0C26164F-229E-A023-8F4D-46824D5DEC81}"/>
              </a:ext>
            </a:extLst>
          </p:cNvPr>
          <p:cNvSpPr txBox="1"/>
          <p:nvPr/>
        </p:nvSpPr>
        <p:spPr>
          <a:xfrm>
            <a:off x="1093648" y="540683"/>
            <a:ext cx="204799"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31</a:t>
            </a:r>
            <a:endParaRPr lang="en-GB" sz="1000" b="1" i="0" u="none" strike="noStrike" noProof="0" dirty="0">
              <a:solidFill>
                <a:srgbClr val="000000"/>
              </a:solidFill>
              <a:effectLst/>
              <a:latin typeface="Aptos Narrow" panose="020B0004020202020204" pitchFamily="34" charset="0"/>
            </a:endParaRPr>
          </a:p>
        </p:txBody>
      </p:sp>
      <p:sp>
        <p:nvSpPr>
          <p:cNvPr id="41" name="TextBox 40">
            <a:extLst>
              <a:ext uri="{FF2B5EF4-FFF2-40B4-BE49-F238E27FC236}">
                <a16:creationId xmlns:a16="http://schemas.microsoft.com/office/drawing/2014/main" id="{0FDC8BA7-C0EA-911B-CFBC-944FF1295B9D}"/>
              </a:ext>
            </a:extLst>
          </p:cNvPr>
          <p:cNvSpPr txBox="1"/>
          <p:nvPr/>
        </p:nvSpPr>
        <p:spPr>
          <a:xfrm>
            <a:off x="1130225" y="179341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5</a:t>
            </a:r>
            <a:endParaRPr lang="en-GB" sz="1000" b="1" i="0" u="none" strike="noStrike" noProof="0" dirty="0">
              <a:solidFill>
                <a:srgbClr val="000000"/>
              </a:solidFill>
              <a:effectLst/>
              <a:latin typeface="Aptos Narrow" panose="020B0004020202020204" pitchFamily="34" charset="0"/>
            </a:endParaRPr>
          </a:p>
        </p:txBody>
      </p:sp>
      <p:sp>
        <p:nvSpPr>
          <p:cNvPr id="42" name="TextBox 41">
            <a:extLst>
              <a:ext uri="{FF2B5EF4-FFF2-40B4-BE49-F238E27FC236}">
                <a16:creationId xmlns:a16="http://schemas.microsoft.com/office/drawing/2014/main" id="{25537436-7855-C09D-DB63-C51234730BB9}"/>
              </a:ext>
            </a:extLst>
          </p:cNvPr>
          <p:cNvSpPr txBox="1"/>
          <p:nvPr/>
        </p:nvSpPr>
        <p:spPr>
          <a:xfrm>
            <a:off x="2686972" y="1019219"/>
            <a:ext cx="178011"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32</a:t>
            </a:r>
            <a:endParaRPr lang="en-GB" sz="1000" b="1" i="0" u="none" strike="noStrike" noProof="0" dirty="0">
              <a:solidFill>
                <a:srgbClr val="000000"/>
              </a:solidFill>
              <a:effectLst/>
              <a:latin typeface="Aptos Narrow" panose="020B0004020202020204" pitchFamily="34" charset="0"/>
            </a:endParaRPr>
          </a:p>
        </p:txBody>
      </p:sp>
      <p:sp>
        <p:nvSpPr>
          <p:cNvPr id="50" name="TextBox 49">
            <a:extLst>
              <a:ext uri="{FF2B5EF4-FFF2-40B4-BE49-F238E27FC236}">
                <a16:creationId xmlns:a16="http://schemas.microsoft.com/office/drawing/2014/main" id="{723D2E5B-4852-468B-C38E-6B69938385FF}"/>
              </a:ext>
            </a:extLst>
          </p:cNvPr>
          <p:cNvSpPr txBox="1"/>
          <p:nvPr/>
        </p:nvSpPr>
        <p:spPr>
          <a:xfrm>
            <a:off x="2715185" y="1851323"/>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1</a:t>
            </a:r>
            <a:endParaRPr lang="en-GB" sz="1000" b="1" i="0" u="none" strike="noStrike" noProof="0" dirty="0">
              <a:solidFill>
                <a:srgbClr val="000000"/>
              </a:solidFill>
              <a:effectLst/>
              <a:latin typeface="Aptos Narrow" panose="020B0004020202020204" pitchFamily="34" charset="0"/>
            </a:endParaRPr>
          </a:p>
        </p:txBody>
      </p:sp>
      <p:sp>
        <p:nvSpPr>
          <p:cNvPr id="51" name="TextBox 50">
            <a:extLst>
              <a:ext uri="{FF2B5EF4-FFF2-40B4-BE49-F238E27FC236}">
                <a16:creationId xmlns:a16="http://schemas.microsoft.com/office/drawing/2014/main" id="{98E21BF3-E677-9E1C-9976-1D8ADA1110CE}"/>
              </a:ext>
            </a:extLst>
          </p:cNvPr>
          <p:cNvSpPr txBox="1"/>
          <p:nvPr/>
        </p:nvSpPr>
        <p:spPr>
          <a:xfrm>
            <a:off x="2715185" y="173245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5</a:t>
            </a:r>
            <a:endParaRPr lang="en-GB" sz="1000" b="1" i="0" u="none" strike="noStrike" noProof="0" dirty="0">
              <a:solidFill>
                <a:srgbClr val="000000"/>
              </a:solidFill>
              <a:effectLst/>
              <a:latin typeface="Aptos Narrow" panose="020B0004020202020204" pitchFamily="34" charset="0"/>
            </a:endParaRPr>
          </a:p>
        </p:txBody>
      </p:sp>
      <p:sp>
        <p:nvSpPr>
          <p:cNvPr id="52" name="TextBox 51">
            <a:extLst>
              <a:ext uri="{FF2B5EF4-FFF2-40B4-BE49-F238E27FC236}">
                <a16:creationId xmlns:a16="http://schemas.microsoft.com/office/drawing/2014/main" id="{C062CD75-2D2C-FFF7-B094-4E3618376924}"/>
              </a:ext>
            </a:extLst>
          </p:cNvPr>
          <p:cNvSpPr txBox="1"/>
          <p:nvPr/>
        </p:nvSpPr>
        <p:spPr>
          <a:xfrm>
            <a:off x="3939700" y="1860467"/>
            <a:ext cx="178011" cy="153888"/>
          </a:xfrm>
          <a:prstGeom prst="rect">
            <a:avLst/>
          </a:prstGeom>
          <a:noFill/>
        </p:spPr>
        <p:txBody>
          <a:bodyPr wrap="square" lIns="0" tIns="0" rIns="0" bIns="0">
            <a:spAutoFit/>
          </a:bodyPr>
          <a:lstStyle/>
          <a:p>
            <a:pPr algn="ctr" fontAlgn="b"/>
            <a:r>
              <a:rPr lang="en-GB" sz="1000" u="none" strike="noStrike" noProof="0" dirty="0">
                <a:solidFill>
                  <a:srgbClr val="000000"/>
                </a:solidFill>
                <a:effectLst/>
              </a:rPr>
              <a:t>1</a:t>
            </a:r>
            <a:endParaRPr lang="en-GB" sz="1000" i="0" u="none" strike="noStrike" noProof="0" dirty="0">
              <a:solidFill>
                <a:srgbClr val="000000"/>
              </a:solidFill>
              <a:effectLst/>
              <a:latin typeface="Aptos Narrow" panose="020B0004020202020204" pitchFamily="34" charset="0"/>
            </a:endParaRPr>
          </a:p>
        </p:txBody>
      </p:sp>
      <p:sp>
        <p:nvSpPr>
          <p:cNvPr id="53" name="TextBox 52">
            <a:extLst>
              <a:ext uri="{FF2B5EF4-FFF2-40B4-BE49-F238E27FC236}">
                <a16:creationId xmlns:a16="http://schemas.microsoft.com/office/drawing/2014/main" id="{6A39F6FC-C06D-54CA-7488-98112E261EAD}"/>
              </a:ext>
            </a:extLst>
          </p:cNvPr>
          <p:cNvSpPr txBox="1"/>
          <p:nvPr/>
        </p:nvSpPr>
        <p:spPr>
          <a:xfrm>
            <a:off x="3967913" y="1741595"/>
            <a:ext cx="121584" cy="153888"/>
          </a:xfrm>
          <a:prstGeom prst="rect">
            <a:avLst/>
          </a:prstGeom>
          <a:noFill/>
        </p:spPr>
        <p:txBody>
          <a:bodyPr wrap="square" lIns="0" tIns="0" rIns="0" bIns="0">
            <a:spAutoFit/>
          </a:bodyPr>
          <a:lstStyle/>
          <a:p>
            <a:pPr algn="ctr" fontAlgn="b"/>
            <a:r>
              <a:rPr lang="en-GB" sz="1000" b="1" i="0" dirty="0">
                <a:solidFill>
                  <a:srgbClr val="000000"/>
                </a:solidFill>
                <a:latin typeface="Aptos Narrow" panose="020B0004020202020204" pitchFamily="34" charset="0"/>
              </a:rPr>
              <a:t>2</a:t>
            </a:r>
            <a:endParaRPr lang="en-GB" sz="1000" b="1" i="0" u="none" strike="noStrike" noProof="0" dirty="0">
              <a:solidFill>
                <a:srgbClr val="000000"/>
              </a:solidFill>
              <a:effectLst/>
              <a:latin typeface="Aptos Narrow" panose="020B0004020202020204" pitchFamily="34" charset="0"/>
            </a:endParaRPr>
          </a:p>
        </p:txBody>
      </p:sp>
      <p:sp>
        <p:nvSpPr>
          <p:cNvPr id="54" name="TextBox 53">
            <a:extLst>
              <a:ext uri="{FF2B5EF4-FFF2-40B4-BE49-F238E27FC236}">
                <a16:creationId xmlns:a16="http://schemas.microsoft.com/office/drawing/2014/main" id="{D071C826-EE03-7D5B-48BA-E7F6A2618161}"/>
              </a:ext>
            </a:extLst>
          </p:cNvPr>
          <p:cNvSpPr txBox="1"/>
          <p:nvPr/>
        </p:nvSpPr>
        <p:spPr>
          <a:xfrm>
            <a:off x="3949624" y="388283"/>
            <a:ext cx="178011"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32</a:t>
            </a:r>
            <a:endParaRPr lang="en-GB" sz="1000" b="1" i="0" u="none" strike="noStrike" noProof="0" dirty="0">
              <a:solidFill>
                <a:srgbClr val="000000"/>
              </a:solidFill>
              <a:effectLst/>
              <a:latin typeface="Aptos Narrow" panose="020B0004020202020204" pitchFamily="34" charset="0"/>
            </a:endParaRPr>
          </a:p>
        </p:txBody>
      </p:sp>
      <p:sp>
        <p:nvSpPr>
          <p:cNvPr id="55" name="TextBox 54">
            <a:extLst>
              <a:ext uri="{FF2B5EF4-FFF2-40B4-BE49-F238E27FC236}">
                <a16:creationId xmlns:a16="http://schemas.microsoft.com/office/drawing/2014/main" id="{6CD6E725-D169-73E8-25FA-2579B465AAF2}"/>
              </a:ext>
            </a:extLst>
          </p:cNvPr>
          <p:cNvSpPr txBox="1"/>
          <p:nvPr/>
        </p:nvSpPr>
        <p:spPr>
          <a:xfrm>
            <a:off x="5201572" y="1811699"/>
            <a:ext cx="178011"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a:t>
            </a:r>
            <a:endParaRPr lang="en-GB" sz="1000" b="1" i="0" u="none" strike="noStrike" noProof="0" dirty="0">
              <a:solidFill>
                <a:srgbClr val="000000"/>
              </a:solidFill>
              <a:effectLst/>
              <a:latin typeface="Aptos Narrow" panose="020B0004020202020204" pitchFamily="34" charset="0"/>
            </a:endParaRPr>
          </a:p>
        </p:txBody>
      </p:sp>
      <p:sp>
        <p:nvSpPr>
          <p:cNvPr id="56" name="TextBox 55">
            <a:extLst>
              <a:ext uri="{FF2B5EF4-FFF2-40B4-BE49-F238E27FC236}">
                <a16:creationId xmlns:a16="http://schemas.microsoft.com/office/drawing/2014/main" id="{DE26DFB1-65DE-EEED-E680-112037358DAE}"/>
              </a:ext>
            </a:extLst>
          </p:cNvPr>
          <p:cNvSpPr txBox="1"/>
          <p:nvPr/>
        </p:nvSpPr>
        <p:spPr>
          <a:xfrm>
            <a:off x="5229785" y="1593767"/>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4</a:t>
            </a:r>
            <a:endParaRPr lang="en-GB" sz="1000" b="1" i="0" u="none" strike="noStrike" noProof="0" dirty="0">
              <a:solidFill>
                <a:srgbClr val="000000"/>
              </a:solidFill>
              <a:effectLst/>
              <a:latin typeface="Aptos Narrow" panose="020B0004020202020204" pitchFamily="34" charset="0"/>
            </a:endParaRPr>
          </a:p>
        </p:txBody>
      </p:sp>
      <p:sp>
        <p:nvSpPr>
          <p:cNvPr id="58" name="TextBox 57">
            <a:extLst>
              <a:ext uri="{FF2B5EF4-FFF2-40B4-BE49-F238E27FC236}">
                <a16:creationId xmlns:a16="http://schemas.microsoft.com/office/drawing/2014/main" id="{E12D1197-129A-DF2D-B03C-D0598F09BD51}"/>
              </a:ext>
            </a:extLst>
          </p:cNvPr>
          <p:cNvSpPr txBox="1"/>
          <p:nvPr/>
        </p:nvSpPr>
        <p:spPr>
          <a:xfrm>
            <a:off x="5199304" y="388283"/>
            <a:ext cx="178011"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28</a:t>
            </a:r>
            <a:endParaRPr lang="en-GB" sz="1000" b="1" i="0" u="none" strike="noStrike" noProof="0" dirty="0">
              <a:solidFill>
                <a:srgbClr val="000000"/>
              </a:solidFill>
              <a:effectLst/>
              <a:latin typeface="Aptos Narrow" panose="020B0004020202020204" pitchFamily="34" charset="0"/>
            </a:endParaRPr>
          </a:p>
        </p:txBody>
      </p:sp>
      <p:sp>
        <p:nvSpPr>
          <p:cNvPr id="60" name="TextBox 59">
            <a:extLst>
              <a:ext uri="{FF2B5EF4-FFF2-40B4-BE49-F238E27FC236}">
                <a16:creationId xmlns:a16="http://schemas.microsoft.com/office/drawing/2014/main" id="{BE526AD8-E2B6-FEB3-074B-E7D27FFB9187}"/>
              </a:ext>
            </a:extLst>
          </p:cNvPr>
          <p:cNvSpPr txBox="1"/>
          <p:nvPr/>
        </p:nvSpPr>
        <p:spPr>
          <a:xfrm>
            <a:off x="1453313" y="1275251"/>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6</a:t>
            </a:r>
            <a:endParaRPr lang="en-GB" sz="1000" b="1" i="0" u="none" strike="noStrike" noProof="0" dirty="0">
              <a:solidFill>
                <a:srgbClr val="000000"/>
              </a:solidFill>
              <a:effectLst/>
              <a:latin typeface="Aptos Narrow" panose="020B0004020202020204" pitchFamily="34" charset="0"/>
            </a:endParaRPr>
          </a:p>
        </p:txBody>
      </p:sp>
      <p:sp>
        <p:nvSpPr>
          <p:cNvPr id="61" name="TextBox 60">
            <a:extLst>
              <a:ext uri="{FF2B5EF4-FFF2-40B4-BE49-F238E27FC236}">
                <a16:creationId xmlns:a16="http://schemas.microsoft.com/office/drawing/2014/main" id="{7F67D929-EA83-59DE-1B89-FA5FBB6F3970}"/>
              </a:ext>
            </a:extLst>
          </p:cNvPr>
          <p:cNvSpPr txBox="1"/>
          <p:nvPr/>
        </p:nvSpPr>
        <p:spPr>
          <a:xfrm>
            <a:off x="1453313" y="1631867"/>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6</a:t>
            </a:r>
            <a:endParaRPr lang="en-GB" sz="1000" b="1" i="0" u="none" strike="noStrike" noProof="0" dirty="0">
              <a:solidFill>
                <a:srgbClr val="000000"/>
              </a:solidFill>
              <a:effectLst/>
              <a:latin typeface="Aptos Narrow" panose="020B0004020202020204" pitchFamily="34" charset="0"/>
            </a:endParaRPr>
          </a:p>
        </p:txBody>
      </p:sp>
      <p:sp>
        <p:nvSpPr>
          <p:cNvPr id="62" name="TextBox 61">
            <a:extLst>
              <a:ext uri="{FF2B5EF4-FFF2-40B4-BE49-F238E27FC236}">
                <a16:creationId xmlns:a16="http://schemas.microsoft.com/office/drawing/2014/main" id="{D90379F2-D0D7-C393-8985-4ADA5D9165C3}"/>
              </a:ext>
            </a:extLst>
          </p:cNvPr>
          <p:cNvSpPr txBox="1"/>
          <p:nvPr/>
        </p:nvSpPr>
        <p:spPr>
          <a:xfrm>
            <a:off x="1453313" y="1814747"/>
            <a:ext cx="12158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3</a:t>
            </a:r>
            <a:endParaRPr lang="en-GB" sz="1000" b="1" i="0" u="none" strike="noStrike" noProof="0" dirty="0">
              <a:solidFill>
                <a:srgbClr val="000000"/>
              </a:solidFill>
              <a:effectLst/>
              <a:latin typeface="Aptos Narrow" panose="020B0004020202020204" pitchFamily="34" charset="0"/>
            </a:endParaRPr>
          </a:p>
        </p:txBody>
      </p:sp>
      <p:sp>
        <p:nvSpPr>
          <p:cNvPr id="63" name="TextBox 62">
            <a:extLst>
              <a:ext uri="{FF2B5EF4-FFF2-40B4-BE49-F238E27FC236}">
                <a16:creationId xmlns:a16="http://schemas.microsoft.com/office/drawing/2014/main" id="{9483F89A-E858-9B6F-75C0-8386A956D3A2}"/>
              </a:ext>
            </a:extLst>
          </p:cNvPr>
          <p:cNvSpPr txBox="1"/>
          <p:nvPr/>
        </p:nvSpPr>
        <p:spPr>
          <a:xfrm>
            <a:off x="1443967" y="790381"/>
            <a:ext cx="158564" cy="153888"/>
          </a:xfrm>
          <a:prstGeom prst="rect">
            <a:avLst/>
          </a:prstGeom>
          <a:noFill/>
        </p:spPr>
        <p:txBody>
          <a:bodyPr wrap="square" lIns="0" tIns="0" rIns="0" bIns="0">
            <a:spAutoFit/>
          </a:bodyPr>
          <a:lstStyle/>
          <a:p>
            <a:pPr algn="ctr" fontAlgn="b"/>
            <a:r>
              <a:rPr lang="en-GB" sz="1000" b="1" u="none" strike="noStrike" noProof="0" dirty="0">
                <a:solidFill>
                  <a:srgbClr val="000000"/>
                </a:solidFill>
                <a:effectLst/>
              </a:rPr>
              <a:t>21</a:t>
            </a:r>
            <a:endParaRPr lang="en-GB" sz="1000" b="1" i="0" u="none" strike="noStrike" noProof="0" dirty="0">
              <a:solidFill>
                <a:srgbClr val="000000"/>
              </a:solidFill>
              <a:effectLst/>
              <a:latin typeface="Aptos Narrow" panose="020B0004020202020204" pitchFamily="34" charset="0"/>
            </a:endParaRPr>
          </a:p>
        </p:txBody>
      </p:sp>
      <p:sp>
        <p:nvSpPr>
          <p:cNvPr id="78" name="TextBox 77">
            <a:extLst>
              <a:ext uri="{FF2B5EF4-FFF2-40B4-BE49-F238E27FC236}">
                <a16:creationId xmlns:a16="http://schemas.microsoft.com/office/drawing/2014/main" id="{E2E64F29-263B-3B05-C7D8-3C6F85A80804}"/>
              </a:ext>
            </a:extLst>
          </p:cNvPr>
          <p:cNvSpPr txBox="1"/>
          <p:nvPr/>
        </p:nvSpPr>
        <p:spPr>
          <a:xfrm>
            <a:off x="2048572" y="1999294"/>
            <a:ext cx="2170039" cy="400110"/>
          </a:xfrm>
          <a:prstGeom prst="rect">
            <a:avLst/>
          </a:prstGeom>
          <a:solidFill>
            <a:schemeClr val="bg1"/>
          </a:solidFill>
        </p:spPr>
        <p:txBody>
          <a:bodyPr wrap="square" rtlCol="0">
            <a:spAutoFit/>
          </a:bodyPr>
          <a:lstStyle/>
          <a:p>
            <a:r>
              <a:rPr lang="en-GB" sz="1000" dirty="0"/>
              <a:t>Early recovery with chronic decline</a:t>
            </a:r>
          </a:p>
          <a:p>
            <a:r>
              <a:rPr lang="en-GB" sz="1000" dirty="0"/>
              <a:t>Late recovery with acute decline</a:t>
            </a:r>
          </a:p>
        </p:txBody>
      </p:sp>
      <p:sp>
        <p:nvSpPr>
          <p:cNvPr id="79" name="Rectangle 78">
            <a:extLst>
              <a:ext uri="{FF2B5EF4-FFF2-40B4-BE49-F238E27FC236}">
                <a16:creationId xmlns:a16="http://schemas.microsoft.com/office/drawing/2014/main" id="{C54020C2-51A8-8D5C-B29F-6C66306EFAF5}"/>
              </a:ext>
            </a:extLst>
          </p:cNvPr>
          <p:cNvSpPr/>
          <p:nvPr/>
        </p:nvSpPr>
        <p:spPr>
          <a:xfrm>
            <a:off x="1687643" y="2225828"/>
            <a:ext cx="376775" cy="123825"/>
          </a:xfrm>
          <a:prstGeom prst="rect">
            <a:avLst/>
          </a:prstGeom>
          <a:solidFill>
            <a:srgbClr val="984EA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dirty="0"/>
          </a:p>
        </p:txBody>
      </p:sp>
      <p:sp>
        <p:nvSpPr>
          <p:cNvPr id="80" name="Rectangle 79">
            <a:extLst>
              <a:ext uri="{FF2B5EF4-FFF2-40B4-BE49-F238E27FC236}">
                <a16:creationId xmlns:a16="http://schemas.microsoft.com/office/drawing/2014/main" id="{0EE935CF-F71B-CB73-F69D-92DE302EE70F}"/>
              </a:ext>
            </a:extLst>
          </p:cNvPr>
          <p:cNvSpPr/>
          <p:nvPr/>
        </p:nvSpPr>
        <p:spPr>
          <a:xfrm>
            <a:off x="1687643" y="2063900"/>
            <a:ext cx="376775" cy="123825"/>
          </a:xfrm>
          <a:prstGeom prst="rect">
            <a:avLst/>
          </a:prstGeom>
          <a:solidFill>
            <a:srgbClr val="4DAF4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dirty="0"/>
          </a:p>
        </p:txBody>
      </p:sp>
      <p:sp>
        <p:nvSpPr>
          <p:cNvPr id="20" name="TextBox 19">
            <a:extLst>
              <a:ext uri="{FF2B5EF4-FFF2-40B4-BE49-F238E27FC236}">
                <a16:creationId xmlns:a16="http://schemas.microsoft.com/office/drawing/2014/main" id="{FB12F0E4-579C-CFD3-131B-6ECE170DE0E5}"/>
              </a:ext>
            </a:extLst>
          </p:cNvPr>
          <p:cNvSpPr txBox="1"/>
          <p:nvPr/>
        </p:nvSpPr>
        <p:spPr>
          <a:xfrm>
            <a:off x="4372672" y="1999294"/>
            <a:ext cx="2170039" cy="400110"/>
          </a:xfrm>
          <a:prstGeom prst="rect">
            <a:avLst/>
          </a:prstGeom>
          <a:solidFill>
            <a:schemeClr val="bg1"/>
          </a:solidFill>
        </p:spPr>
        <p:txBody>
          <a:bodyPr wrap="square" rtlCol="0">
            <a:spAutoFit/>
          </a:bodyPr>
          <a:lstStyle/>
          <a:p>
            <a:r>
              <a:rPr lang="en-GB" sz="1000" dirty="0"/>
              <a:t>Infarct/Ischemia</a:t>
            </a:r>
          </a:p>
          <a:p>
            <a:r>
              <a:rPr lang="en-GB" sz="1000" dirty="0"/>
              <a:t>Bleeding</a:t>
            </a:r>
          </a:p>
        </p:txBody>
      </p:sp>
      <p:sp>
        <p:nvSpPr>
          <p:cNvPr id="24" name="Rectangle 23">
            <a:extLst>
              <a:ext uri="{FF2B5EF4-FFF2-40B4-BE49-F238E27FC236}">
                <a16:creationId xmlns:a16="http://schemas.microsoft.com/office/drawing/2014/main" id="{1E6987F8-BB7A-C39F-585A-1577B51E8536}"/>
              </a:ext>
            </a:extLst>
          </p:cNvPr>
          <p:cNvSpPr/>
          <p:nvPr/>
        </p:nvSpPr>
        <p:spPr>
          <a:xfrm>
            <a:off x="4011743" y="2225828"/>
            <a:ext cx="376775" cy="123825"/>
          </a:xfrm>
          <a:prstGeom prst="rect">
            <a:avLst/>
          </a:prstGeom>
          <a:solidFill>
            <a:srgbClr val="FC8D6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dirty="0"/>
          </a:p>
        </p:txBody>
      </p:sp>
      <p:sp>
        <p:nvSpPr>
          <p:cNvPr id="25" name="Rectangle 24">
            <a:extLst>
              <a:ext uri="{FF2B5EF4-FFF2-40B4-BE49-F238E27FC236}">
                <a16:creationId xmlns:a16="http://schemas.microsoft.com/office/drawing/2014/main" id="{6D183C6A-44D1-F293-18A4-CEF869CEA3CF}"/>
              </a:ext>
            </a:extLst>
          </p:cNvPr>
          <p:cNvSpPr/>
          <p:nvPr/>
        </p:nvSpPr>
        <p:spPr>
          <a:xfrm>
            <a:off x="4016507" y="2063900"/>
            <a:ext cx="376775" cy="123825"/>
          </a:xfrm>
          <a:prstGeom prst="rect">
            <a:avLst/>
          </a:prstGeom>
          <a:solidFill>
            <a:srgbClr val="66C2A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dirty="0"/>
          </a:p>
        </p:txBody>
      </p:sp>
      <p:sp>
        <p:nvSpPr>
          <p:cNvPr id="84" name="TextBox 83">
            <a:extLst>
              <a:ext uri="{FF2B5EF4-FFF2-40B4-BE49-F238E27FC236}">
                <a16:creationId xmlns:a16="http://schemas.microsoft.com/office/drawing/2014/main" id="{B37D4109-3420-8559-1DDE-94778B23C4F7}"/>
              </a:ext>
            </a:extLst>
          </p:cNvPr>
          <p:cNvSpPr txBox="1"/>
          <p:nvPr/>
        </p:nvSpPr>
        <p:spPr>
          <a:xfrm>
            <a:off x="5023276" y="-21914"/>
            <a:ext cx="430307" cy="276999"/>
          </a:xfrm>
          <a:prstGeom prst="rect">
            <a:avLst/>
          </a:prstGeom>
          <a:noFill/>
        </p:spPr>
        <p:txBody>
          <a:bodyPr wrap="square" rtlCol="0">
            <a:spAutoFit/>
          </a:bodyPr>
          <a:lstStyle/>
          <a:p>
            <a:r>
              <a:rPr lang="en-US" sz="1200" b="1" dirty="0"/>
              <a:t>E</a:t>
            </a:r>
            <a:endParaRPr lang="de-DE" sz="1200" b="1" dirty="0"/>
          </a:p>
        </p:txBody>
      </p:sp>
      <p:sp>
        <p:nvSpPr>
          <p:cNvPr id="85" name="TextBox 84">
            <a:extLst>
              <a:ext uri="{FF2B5EF4-FFF2-40B4-BE49-F238E27FC236}">
                <a16:creationId xmlns:a16="http://schemas.microsoft.com/office/drawing/2014/main" id="{0DEBC6AA-C0BD-D382-8BDE-A638331BC1C9}"/>
              </a:ext>
            </a:extLst>
          </p:cNvPr>
          <p:cNvSpPr txBox="1"/>
          <p:nvPr/>
        </p:nvSpPr>
        <p:spPr>
          <a:xfrm>
            <a:off x="2486265" y="-21914"/>
            <a:ext cx="430307" cy="276999"/>
          </a:xfrm>
          <a:prstGeom prst="rect">
            <a:avLst/>
          </a:prstGeom>
          <a:noFill/>
        </p:spPr>
        <p:txBody>
          <a:bodyPr wrap="square" rtlCol="0">
            <a:spAutoFit/>
          </a:bodyPr>
          <a:lstStyle/>
          <a:p>
            <a:r>
              <a:rPr lang="en-US" sz="1200" b="1" dirty="0"/>
              <a:t>C</a:t>
            </a:r>
            <a:endParaRPr lang="de-DE" sz="1200" b="1" dirty="0"/>
          </a:p>
        </p:txBody>
      </p:sp>
    </p:spTree>
    <p:extLst>
      <p:ext uri="{BB962C8B-B14F-4D97-AF65-F5344CB8AC3E}">
        <p14:creationId xmlns:p14="http://schemas.microsoft.com/office/powerpoint/2010/main" val="232011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2BE5-86D3-4338-53E8-DC08BA8F1FC7}"/>
            </a:ext>
          </a:extLst>
        </p:cNvPr>
        <p:cNvGrpSpPr/>
        <p:nvPr/>
      </p:nvGrpSpPr>
      <p:grpSpPr>
        <a:xfrm>
          <a:off x="0" y="0"/>
          <a:ext cx="0" cy="0"/>
          <a:chOff x="0" y="0"/>
          <a:chExt cx="0" cy="0"/>
        </a:xfrm>
      </p:grpSpPr>
      <p:pic>
        <p:nvPicPr>
          <p:cNvPr id="27" name="Graphic 26">
            <a:extLst>
              <a:ext uri="{FF2B5EF4-FFF2-40B4-BE49-F238E27FC236}">
                <a16:creationId xmlns:a16="http://schemas.microsoft.com/office/drawing/2014/main" id="{E496D610-C5D1-693C-8688-F3DAA7010B22}"/>
              </a:ext>
            </a:extLst>
          </p:cNvPr>
          <p:cNvPicPr>
            <a:picLocks noChangeAspect="1"/>
          </p:cNvPicPr>
          <p:nvPr/>
        </p:nvPicPr>
        <p:blipFill>
          <a:blip r:embed="rId3">
            <a:extLst>
              <a:ext uri="{96DAC541-7B7A-43D3-8B79-37D633B846F1}">
                <asvg:svgBlip xmlns:asvg="http://schemas.microsoft.com/office/drawing/2016/SVG/main" r:embed="rId4"/>
              </a:ext>
            </a:extLst>
          </a:blip>
          <a:srcRect l="2214"/>
          <a:stretch/>
        </p:blipFill>
        <p:spPr>
          <a:xfrm>
            <a:off x="-5" y="0"/>
            <a:ext cx="6333565" cy="4324350"/>
          </a:xfrm>
          <a:prstGeom prst="rect">
            <a:avLst/>
          </a:prstGeom>
        </p:spPr>
      </p:pic>
      <p:sp>
        <p:nvSpPr>
          <p:cNvPr id="4" name="Rectangle 3">
            <a:extLst>
              <a:ext uri="{FF2B5EF4-FFF2-40B4-BE49-F238E27FC236}">
                <a16:creationId xmlns:a16="http://schemas.microsoft.com/office/drawing/2014/main" id="{92542A75-3968-DFB8-FACD-C164DB92DFB5}"/>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4048A621-AB34-D8BF-F196-D8A186E45459}"/>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1A08A2D4-FF89-6459-7A49-C59679A709DF}"/>
              </a:ext>
            </a:extLst>
          </p:cNvPr>
          <p:cNvSpPr/>
          <p:nvPr/>
        </p:nvSpPr>
        <p:spPr>
          <a:xfrm>
            <a:off x="0" y="4260958"/>
            <a:ext cx="6480000" cy="1621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1" dirty="0">
                <a:solidFill>
                  <a:schemeClr val="tx1"/>
                </a:solidFill>
              </a:rPr>
              <a:t>Figure X. Comparison of proportional recovery rule (PRR) fit and best slope fit across different motor assessments. </a:t>
            </a:r>
            <a:r>
              <a:rPr lang="en-US" sz="1200" i="1" dirty="0">
                <a:solidFill>
                  <a:schemeClr val="tx1"/>
                </a:solidFill>
              </a:rPr>
              <a:t>Panels (A–E) display the relationship between initial impairment (ii) and the change observed (co) for five different motor function assessments: (A) Fugl-Meyer Upper Extremity, (B) Fugl-Meyer Lower Extremity, (C) Barthel Index, (D) Modified Rankin Scale (</a:t>
            </a:r>
            <a:r>
              <a:rPr lang="en-US" sz="1200" i="1" dirty="0" err="1">
                <a:solidFill>
                  <a:schemeClr val="tx1"/>
                </a:solidFill>
              </a:rPr>
              <a:t>mRS</a:t>
            </a:r>
            <a:r>
              <a:rPr lang="en-US" sz="1200" i="1" dirty="0">
                <a:solidFill>
                  <a:schemeClr val="tx1"/>
                </a:solidFill>
              </a:rPr>
              <a:t>), and (E) National Institutes of Health Stroke Scale (NIHSS). Each panel includes two fitted lines: the PRR fit (dashed line), which represents the proportional recovery rule with a fixed 70% recovery slope, and the best slope fit (solid line), which is optimized for the given dataset. Outliers or non-fitters, identified based on the interquartile range (IQR) method using the best slope fit, are marked with a cross.</a:t>
            </a:r>
            <a:endParaRPr lang="de-DE" i="1" dirty="0">
              <a:solidFill>
                <a:schemeClr val="tx1"/>
              </a:solidFill>
            </a:endParaRPr>
          </a:p>
        </p:txBody>
      </p:sp>
      <p:sp>
        <p:nvSpPr>
          <p:cNvPr id="13" name="TextBox 12">
            <a:extLst>
              <a:ext uri="{FF2B5EF4-FFF2-40B4-BE49-F238E27FC236}">
                <a16:creationId xmlns:a16="http://schemas.microsoft.com/office/drawing/2014/main" id="{48C41F4E-5FDD-6E6C-FEC0-808B16E80C83}"/>
              </a:ext>
            </a:extLst>
          </p:cNvPr>
          <p:cNvSpPr txBox="1"/>
          <p:nvPr/>
        </p:nvSpPr>
        <p:spPr>
          <a:xfrm>
            <a:off x="286872" y="2034990"/>
            <a:ext cx="430307" cy="276999"/>
          </a:xfrm>
          <a:prstGeom prst="rect">
            <a:avLst/>
          </a:prstGeom>
          <a:noFill/>
        </p:spPr>
        <p:txBody>
          <a:bodyPr wrap="square" rtlCol="0">
            <a:spAutoFit/>
          </a:bodyPr>
          <a:lstStyle/>
          <a:p>
            <a:r>
              <a:rPr lang="en-US" sz="1200" b="1" dirty="0"/>
              <a:t>D</a:t>
            </a:r>
            <a:endParaRPr lang="de-DE" sz="1200" b="1" dirty="0"/>
          </a:p>
        </p:txBody>
      </p:sp>
      <p:sp>
        <p:nvSpPr>
          <p:cNvPr id="14" name="TextBox 13">
            <a:extLst>
              <a:ext uri="{FF2B5EF4-FFF2-40B4-BE49-F238E27FC236}">
                <a16:creationId xmlns:a16="http://schemas.microsoft.com/office/drawing/2014/main" id="{36E9BE5E-E037-DFF3-BD41-35E3C78E1C64}"/>
              </a:ext>
            </a:extLst>
          </p:cNvPr>
          <p:cNvSpPr txBox="1"/>
          <p:nvPr/>
        </p:nvSpPr>
        <p:spPr>
          <a:xfrm>
            <a:off x="2330824" y="2029639"/>
            <a:ext cx="430307" cy="276999"/>
          </a:xfrm>
          <a:prstGeom prst="rect">
            <a:avLst/>
          </a:prstGeom>
          <a:noFill/>
        </p:spPr>
        <p:txBody>
          <a:bodyPr wrap="square" rtlCol="0">
            <a:spAutoFit/>
          </a:bodyPr>
          <a:lstStyle/>
          <a:p>
            <a:r>
              <a:rPr lang="en-US" sz="1200" b="1" dirty="0"/>
              <a:t>E</a:t>
            </a:r>
            <a:endParaRPr lang="de-DE" sz="1200" b="1" dirty="0"/>
          </a:p>
        </p:txBody>
      </p:sp>
      <p:sp>
        <p:nvSpPr>
          <p:cNvPr id="42" name="TextBox 41">
            <a:extLst>
              <a:ext uri="{FF2B5EF4-FFF2-40B4-BE49-F238E27FC236}">
                <a16:creationId xmlns:a16="http://schemas.microsoft.com/office/drawing/2014/main" id="{81FB3BD3-22C3-29AF-E272-626D2DF6DD19}"/>
              </a:ext>
            </a:extLst>
          </p:cNvPr>
          <p:cNvSpPr txBox="1"/>
          <p:nvPr/>
        </p:nvSpPr>
        <p:spPr>
          <a:xfrm>
            <a:off x="4930481" y="975843"/>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0.70x + 17.59</a:t>
            </a:r>
            <a:endParaRPr lang="en-GB" sz="900" b="0" i="0" u="none" strike="noStrike" noProof="0" dirty="0">
              <a:solidFill>
                <a:srgbClr val="000000"/>
              </a:solidFill>
              <a:effectLst/>
              <a:latin typeface="Aptos Narrow" panose="020B0004020202020204" pitchFamily="34" charset="0"/>
            </a:endParaRPr>
          </a:p>
        </p:txBody>
      </p:sp>
      <p:sp>
        <p:nvSpPr>
          <p:cNvPr id="43" name="TextBox 42">
            <a:extLst>
              <a:ext uri="{FF2B5EF4-FFF2-40B4-BE49-F238E27FC236}">
                <a16:creationId xmlns:a16="http://schemas.microsoft.com/office/drawing/2014/main" id="{BB07261A-A0A3-ABED-DF31-B64D0178E717}"/>
              </a:ext>
            </a:extLst>
          </p:cNvPr>
          <p:cNvSpPr txBox="1"/>
          <p:nvPr/>
        </p:nvSpPr>
        <p:spPr>
          <a:xfrm>
            <a:off x="4930481" y="1115746"/>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0.70x + 17.59</a:t>
            </a:r>
            <a:endParaRPr lang="en-GB" sz="900" b="0" i="0" u="none" strike="noStrike" noProof="0" dirty="0">
              <a:solidFill>
                <a:srgbClr val="000000"/>
              </a:solidFill>
              <a:effectLst/>
              <a:latin typeface="Aptos Narrow" panose="020B0004020202020204" pitchFamily="34" charset="0"/>
            </a:endParaRPr>
          </a:p>
        </p:txBody>
      </p:sp>
      <p:cxnSp>
        <p:nvCxnSpPr>
          <p:cNvPr id="48" name="Straight Connector 47">
            <a:extLst>
              <a:ext uri="{FF2B5EF4-FFF2-40B4-BE49-F238E27FC236}">
                <a16:creationId xmlns:a16="http://schemas.microsoft.com/office/drawing/2014/main" id="{63DF74D0-7B80-BA6D-9052-9F0C1F095CFC}"/>
              </a:ext>
            </a:extLst>
          </p:cNvPr>
          <p:cNvCxnSpPr/>
          <p:nvPr/>
        </p:nvCxnSpPr>
        <p:spPr>
          <a:xfrm>
            <a:off x="5806261" y="1197492"/>
            <a:ext cx="128832" cy="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7C36654-E086-5346-C41D-BFEA05C10817}"/>
              </a:ext>
            </a:extLst>
          </p:cNvPr>
          <p:cNvCxnSpPr/>
          <p:nvPr/>
        </p:nvCxnSpPr>
        <p:spPr>
          <a:xfrm>
            <a:off x="5806261" y="1045092"/>
            <a:ext cx="128832"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DC73A047-2616-F5A8-D81B-47DDABA097DD}"/>
              </a:ext>
            </a:extLst>
          </p:cNvPr>
          <p:cNvSpPr txBox="1"/>
          <p:nvPr/>
        </p:nvSpPr>
        <p:spPr>
          <a:xfrm>
            <a:off x="1102552" y="1352364"/>
            <a:ext cx="905436" cy="138499"/>
          </a:xfrm>
          <a:prstGeom prst="rect">
            <a:avLst/>
          </a:prstGeom>
          <a:noFill/>
        </p:spPr>
        <p:txBody>
          <a:bodyPr wrap="square" lIns="0" tIns="0" rIns="0" bIns="0">
            <a:spAutoFit/>
          </a:bodyPr>
          <a:lstStyle/>
          <a:p>
            <a:pPr algn="ctr" fontAlgn="b"/>
            <a:r>
              <a:rPr lang="de-DE" sz="900" dirty="0"/>
              <a:t>y = 0.66x - 8.54</a:t>
            </a:r>
            <a:endParaRPr lang="en-GB" sz="900" b="0" i="0" u="none" strike="noStrike" noProof="0" dirty="0">
              <a:solidFill>
                <a:srgbClr val="000000"/>
              </a:solidFill>
              <a:effectLst/>
              <a:latin typeface="Aptos Narrow" panose="020B0004020202020204" pitchFamily="34" charset="0"/>
            </a:endParaRPr>
          </a:p>
        </p:txBody>
      </p:sp>
      <p:sp>
        <p:nvSpPr>
          <p:cNvPr id="60" name="TextBox 59">
            <a:extLst>
              <a:ext uri="{FF2B5EF4-FFF2-40B4-BE49-F238E27FC236}">
                <a16:creationId xmlns:a16="http://schemas.microsoft.com/office/drawing/2014/main" id="{C6D599FB-7EC6-0CC4-25E5-C8BDAF8C0FBF}"/>
              </a:ext>
            </a:extLst>
          </p:cNvPr>
          <p:cNvSpPr txBox="1"/>
          <p:nvPr/>
        </p:nvSpPr>
        <p:spPr>
          <a:xfrm>
            <a:off x="1102552" y="1492267"/>
            <a:ext cx="905436" cy="138499"/>
          </a:xfrm>
          <a:prstGeom prst="rect">
            <a:avLst/>
          </a:prstGeom>
          <a:noFill/>
        </p:spPr>
        <p:txBody>
          <a:bodyPr wrap="square" lIns="0" tIns="0" rIns="0" bIns="0">
            <a:spAutoFit/>
          </a:bodyPr>
          <a:lstStyle/>
          <a:p>
            <a:pPr algn="ctr" fontAlgn="b"/>
            <a:r>
              <a:rPr lang="de-DE" sz="900" dirty="0"/>
              <a:t>y = 0.70x - 8.54</a:t>
            </a:r>
            <a:endParaRPr lang="en-GB" sz="900" b="0" i="0" u="none" strike="noStrike" noProof="0" dirty="0">
              <a:solidFill>
                <a:srgbClr val="000000"/>
              </a:solidFill>
              <a:effectLst/>
              <a:latin typeface="Aptos Narrow" panose="020B0004020202020204" pitchFamily="34" charset="0"/>
            </a:endParaRPr>
          </a:p>
        </p:txBody>
      </p:sp>
      <p:cxnSp>
        <p:nvCxnSpPr>
          <p:cNvPr id="61" name="Straight Connector 60">
            <a:extLst>
              <a:ext uri="{FF2B5EF4-FFF2-40B4-BE49-F238E27FC236}">
                <a16:creationId xmlns:a16="http://schemas.microsoft.com/office/drawing/2014/main" id="{4C2BE11A-B2FF-3A20-EDAC-2F698E0821C4}"/>
              </a:ext>
            </a:extLst>
          </p:cNvPr>
          <p:cNvCxnSpPr/>
          <p:nvPr/>
        </p:nvCxnSpPr>
        <p:spPr>
          <a:xfrm>
            <a:off x="1978332" y="1574013"/>
            <a:ext cx="128832" cy="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62098BE-2C84-27AF-E555-ADF822445B04}"/>
              </a:ext>
            </a:extLst>
          </p:cNvPr>
          <p:cNvCxnSpPr/>
          <p:nvPr/>
        </p:nvCxnSpPr>
        <p:spPr>
          <a:xfrm>
            <a:off x="1978332" y="1421613"/>
            <a:ext cx="128832"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E4B056FA-6B06-0D55-9197-2ABCD3994C5D}"/>
              </a:ext>
            </a:extLst>
          </p:cNvPr>
          <p:cNvSpPr txBox="1"/>
          <p:nvPr/>
        </p:nvSpPr>
        <p:spPr>
          <a:xfrm>
            <a:off x="2680339" y="2437089"/>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0.79x + 0.5</a:t>
            </a:r>
            <a:endParaRPr lang="en-GB" sz="900" b="0" i="0" u="none" strike="noStrike" noProof="0" dirty="0">
              <a:solidFill>
                <a:srgbClr val="000000"/>
              </a:solidFill>
              <a:effectLst/>
              <a:latin typeface="Aptos Narrow" panose="020B0004020202020204" pitchFamily="34" charset="0"/>
            </a:endParaRPr>
          </a:p>
        </p:txBody>
      </p:sp>
      <p:sp>
        <p:nvSpPr>
          <p:cNvPr id="64" name="TextBox 63">
            <a:extLst>
              <a:ext uri="{FF2B5EF4-FFF2-40B4-BE49-F238E27FC236}">
                <a16:creationId xmlns:a16="http://schemas.microsoft.com/office/drawing/2014/main" id="{9D83D495-EF09-BC04-3B70-1074FAEC7020}"/>
              </a:ext>
            </a:extLst>
          </p:cNvPr>
          <p:cNvSpPr txBox="1"/>
          <p:nvPr/>
        </p:nvSpPr>
        <p:spPr>
          <a:xfrm>
            <a:off x="2680339" y="2576992"/>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0.70x + 0.5</a:t>
            </a:r>
            <a:endParaRPr lang="en-GB" sz="900" b="0" i="0" u="none" strike="noStrike" noProof="0" dirty="0">
              <a:solidFill>
                <a:srgbClr val="000000"/>
              </a:solidFill>
              <a:effectLst/>
              <a:latin typeface="Aptos Narrow" panose="020B0004020202020204" pitchFamily="34" charset="0"/>
            </a:endParaRPr>
          </a:p>
        </p:txBody>
      </p:sp>
      <p:cxnSp>
        <p:nvCxnSpPr>
          <p:cNvPr id="65" name="Straight Connector 64">
            <a:extLst>
              <a:ext uri="{FF2B5EF4-FFF2-40B4-BE49-F238E27FC236}">
                <a16:creationId xmlns:a16="http://schemas.microsoft.com/office/drawing/2014/main" id="{C131DBF1-C5F5-6061-6992-12FFA4B44F52}"/>
              </a:ext>
            </a:extLst>
          </p:cNvPr>
          <p:cNvCxnSpPr/>
          <p:nvPr/>
        </p:nvCxnSpPr>
        <p:spPr>
          <a:xfrm>
            <a:off x="4633070" y="2622879"/>
            <a:ext cx="251059" cy="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5B99A9F-1200-1649-3C33-2C6AC10C38F4}"/>
              </a:ext>
            </a:extLst>
          </p:cNvPr>
          <p:cNvCxnSpPr/>
          <p:nvPr/>
        </p:nvCxnSpPr>
        <p:spPr>
          <a:xfrm>
            <a:off x="4633070" y="2452549"/>
            <a:ext cx="25105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E3C5FA5B-ED3C-21BD-B791-958252A06DA4}"/>
              </a:ext>
            </a:extLst>
          </p:cNvPr>
          <p:cNvSpPr txBox="1"/>
          <p:nvPr/>
        </p:nvSpPr>
        <p:spPr>
          <a:xfrm>
            <a:off x="842577" y="3387351"/>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0.63x </a:t>
            </a:r>
            <a:r>
              <a:rPr lang="en-GB" sz="900" dirty="0">
                <a:solidFill>
                  <a:srgbClr val="000000"/>
                </a:solidFill>
              </a:rPr>
              <a:t>-</a:t>
            </a:r>
            <a:r>
              <a:rPr lang="en-GB" sz="900" b="0" u="none" strike="noStrike" noProof="0" dirty="0">
                <a:solidFill>
                  <a:srgbClr val="000000"/>
                </a:solidFill>
                <a:effectLst/>
              </a:rPr>
              <a:t> 0.5</a:t>
            </a:r>
            <a:endParaRPr lang="en-GB" sz="900" b="0" i="0" u="none" strike="noStrike" noProof="0" dirty="0">
              <a:solidFill>
                <a:srgbClr val="000000"/>
              </a:solidFill>
              <a:effectLst/>
              <a:latin typeface="Aptos Narrow" panose="020B0004020202020204" pitchFamily="34" charset="0"/>
            </a:endParaRPr>
          </a:p>
        </p:txBody>
      </p:sp>
      <p:sp>
        <p:nvSpPr>
          <p:cNvPr id="68" name="TextBox 67">
            <a:extLst>
              <a:ext uri="{FF2B5EF4-FFF2-40B4-BE49-F238E27FC236}">
                <a16:creationId xmlns:a16="http://schemas.microsoft.com/office/drawing/2014/main" id="{6018503E-D08F-DA45-4138-B0458C4DF2C6}"/>
              </a:ext>
            </a:extLst>
          </p:cNvPr>
          <p:cNvSpPr txBox="1"/>
          <p:nvPr/>
        </p:nvSpPr>
        <p:spPr>
          <a:xfrm>
            <a:off x="842577" y="3527254"/>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0.70x - 0.5</a:t>
            </a:r>
            <a:endParaRPr lang="en-GB" sz="900" b="0" i="0" u="none" strike="noStrike" noProof="0" dirty="0">
              <a:solidFill>
                <a:srgbClr val="000000"/>
              </a:solidFill>
              <a:effectLst/>
              <a:latin typeface="Aptos Narrow" panose="020B0004020202020204" pitchFamily="34" charset="0"/>
            </a:endParaRPr>
          </a:p>
        </p:txBody>
      </p:sp>
      <p:cxnSp>
        <p:nvCxnSpPr>
          <p:cNvPr id="69" name="Straight Connector 68">
            <a:extLst>
              <a:ext uri="{FF2B5EF4-FFF2-40B4-BE49-F238E27FC236}">
                <a16:creationId xmlns:a16="http://schemas.microsoft.com/office/drawing/2014/main" id="{ABDCDA1C-6C0A-1BF8-5CB4-BDB88E8E8910}"/>
              </a:ext>
            </a:extLst>
          </p:cNvPr>
          <p:cNvCxnSpPr/>
          <p:nvPr/>
        </p:nvCxnSpPr>
        <p:spPr>
          <a:xfrm>
            <a:off x="1718357" y="3609000"/>
            <a:ext cx="128832" cy="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7462D23-6DE3-422F-79C9-969FA0AC93DE}"/>
              </a:ext>
            </a:extLst>
          </p:cNvPr>
          <p:cNvCxnSpPr/>
          <p:nvPr/>
        </p:nvCxnSpPr>
        <p:spPr>
          <a:xfrm>
            <a:off x="1718357" y="3456600"/>
            <a:ext cx="128832"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BA95BA83-4737-FA23-470E-36E6E235AB50}"/>
              </a:ext>
            </a:extLst>
          </p:cNvPr>
          <p:cNvSpPr txBox="1"/>
          <p:nvPr/>
        </p:nvSpPr>
        <p:spPr>
          <a:xfrm>
            <a:off x="2707234" y="276596"/>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0.75x + 1.51</a:t>
            </a:r>
            <a:endParaRPr lang="en-GB" sz="900" b="0" i="0" u="none" strike="noStrike" noProof="0" dirty="0">
              <a:solidFill>
                <a:srgbClr val="000000"/>
              </a:solidFill>
              <a:effectLst/>
              <a:latin typeface="Aptos Narrow" panose="020B0004020202020204" pitchFamily="34" charset="0"/>
            </a:endParaRPr>
          </a:p>
        </p:txBody>
      </p:sp>
      <p:sp>
        <p:nvSpPr>
          <p:cNvPr id="72" name="TextBox 71">
            <a:extLst>
              <a:ext uri="{FF2B5EF4-FFF2-40B4-BE49-F238E27FC236}">
                <a16:creationId xmlns:a16="http://schemas.microsoft.com/office/drawing/2014/main" id="{2AAE8A18-3667-B87A-A34C-B9CC7CA2E9EE}"/>
              </a:ext>
            </a:extLst>
          </p:cNvPr>
          <p:cNvSpPr txBox="1"/>
          <p:nvPr/>
        </p:nvSpPr>
        <p:spPr>
          <a:xfrm>
            <a:off x="2707234" y="416499"/>
            <a:ext cx="905436" cy="138499"/>
          </a:xfrm>
          <a:prstGeom prst="rect">
            <a:avLst/>
          </a:prstGeom>
          <a:noFill/>
        </p:spPr>
        <p:txBody>
          <a:bodyPr wrap="square" lIns="0" tIns="0" rIns="0" bIns="0">
            <a:spAutoFit/>
          </a:bodyPr>
          <a:lstStyle/>
          <a:p>
            <a:pPr algn="ctr" fontAlgn="b"/>
            <a:r>
              <a:rPr lang="en-GB" sz="900" b="0" u="none" strike="noStrike" noProof="0" dirty="0">
                <a:solidFill>
                  <a:srgbClr val="000000"/>
                </a:solidFill>
                <a:effectLst/>
              </a:rPr>
              <a:t>y = 0.70x + 1.51</a:t>
            </a:r>
            <a:endParaRPr lang="en-GB" sz="900" b="0" i="0" u="none" strike="noStrike" noProof="0" dirty="0">
              <a:solidFill>
                <a:srgbClr val="000000"/>
              </a:solidFill>
              <a:effectLst/>
              <a:latin typeface="Aptos Narrow" panose="020B0004020202020204" pitchFamily="34" charset="0"/>
            </a:endParaRPr>
          </a:p>
        </p:txBody>
      </p:sp>
      <p:cxnSp>
        <p:nvCxnSpPr>
          <p:cNvPr id="73" name="Straight Connector 72">
            <a:extLst>
              <a:ext uri="{FF2B5EF4-FFF2-40B4-BE49-F238E27FC236}">
                <a16:creationId xmlns:a16="http://schemas.microsoft.com/office/drawing/2014/main" id="{564A776F-168F-04E7-0982-B3E1E335FE9B}"/>
              </a:ext>
            </a:extLst>
          </p:cNvPr>
          <p:cNvCxnSpPr/>
          <p:nvPr/>
        </p:nvCxnSpPr>
        <p:spPr>
          <a:xfrm>
            <a:off x="3583014" y="498245"/>
            <a:ext cx="128832" cy="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69C7EA4-44C5-91B7-0C84-DE1B94700F8B}"/>
              </a:ext>
            </a:extLst>
          </p:cNvPr>
          <p:cNvCxnSpPr/>
          <p:nvPr/>
        </p:nvCxnSpPr>
        <p:spPr>
          <a:xfrm>
            <a:off x="3583014" y="345845"/>
            <a:ext cx="128832"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211F4C7E-615B-14EF-35C9-706C08AB837F}"/>
              </a:ext>
            </a:extLst>
          </p:cNvPr>
          <p:cNvCxnSpPr/>
          <p:nvPr/>
        </p:nvCxnSpPr>
        <p:spPr>
          <a:xfrm>
            <a:off x="3556119" y="2658738"/>
            <a:ext cx="128832" cy="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CD305FC-6E30-B267-AD1E-C2873C42F8F1}"/>
              </a:ext>
            </a:extLst>
          </p:cNvPr>
          <p:cNvCxnSpPr/>
          <p:nvPr/>
        </p:nvCxnSpPr>
        <p:spPr>
          <a:xfrm>
            <a:off x="3556119" y="2506338"/>
            <a:ext cx="128832"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F4E6D7CC-3464-0109-737A-9B5E19CEDEDA}"/>
              </a:ext>
            </a:extLst>
          </p:cNvPr>
          <p:cNvSpPr txBox="1"/>
          <p:nvPr/>
        </p:nvSpPr>
        <p:spPr>
          <a:xfrm>
            <a:off x="4930481" y="2299256"/>
            <a:ext cx="1549519" cy="646331"/>
          </a:xfrm>
          <a:prstGeom prst="rect">
            <a:avLst/>
          </a:prstGeom>
          <a:noFill/>
        </p:spPr>
        <p:txBody>
          <a:bodyPr wrap="square" rtlCol="0">
            <a:spAutoFit/>
          </a:bodyPr>
          <a:lstStyle/>
          <a:p>
            <a:r>
              <a:rPr lang="en-US" sz="1200" dirty="0"/>
              <a:t>Best slope fit</a:t>
            </a:r>
          </a:p>
          <a:p>
            <a:r>
              <a:rPr lang="en-US" sz="1200" dirty="0"/>
              <a:t>PRR fit</a:t>
            </a:r>
          </a:p>
          <a:p>
            <a:r>
              <a:rPr lang="en-US" sz="1200" dirty="0"/>
              <a:t>Non-fitter (outlier)</a:t>
            </a:r>
          </a:p>
        </p:txBody>
      </p:sp>
      <p:sp>
        <p:nvSpPr>
          <p:cNvPr id="86" name="TextBox 85">
            <a:extLst>
              <a:ext uri="{FF2B5EF4-FFF2-40B4-BE49-F238E27FC236}">
                <a16:creationId xmlns:a16="http://schemas.microsoft.com/office/drawing/2014/main" id="{5EF8EF21-D392-8221-21E0-BB139D1F4ACD}"/>
              </a:ext>
            </a:extLst>
          </p:cNvPr>
          <p:cNvSpPr txBox="1"/>
          <p:nvPr/>
        </p:nvSpPr>
        <p:spPr>
          <a:xfrm>
            <a:off x="4633069" y="2622421"/>
            <a:ext cx="251059" cy="338554"/>
          </a:xfrm>
          <a:prstGeom prst="rect">
            <a:avLst/>
          </a:prstGeom>
          <a:noFill/>
        </p:spPr>
        <p:txBody>
          <a:bodyPr wrap="square" rtlCol="0">
            <a:spAutoFit/>
          </a:bodyPr>
          <a:lstStyle/>
          <a:p>
            <a:r>
              <a:rPr lang="en-US" sz="1600" dirty="0">
                <a:solidFill>
                  <a:srgbClr val="FF0000"/>
                </a:solidFill>
              </a:rPr>
              <a:t>x</a:t>
            </a:r>
          </a:p>
        </p:txBody>
      </p:sp>
      <p:sp>
        <p:nvSpPr>
          <p:cNvPr id="87" name="TextBox 86">
            <a:extLst>
              <a:ext uri="{FF2B5EF4-FFF2-40B4-BE49-F238E27FC236}">
                <a16:creationId xmlns:a16="http://schemas.microsoft.com/office/drawing/2014/main" id="{B9C328DA-1060-5EA5-DE72-1ECD2C39B688}"/>
              </a:ext>
            </a:extLst>
          </p:cNvPr>
          <p:cNvSpPr txBox="1"/>
          <p:nvPr/>
        </p:nvSpPr>
        <p:spPr>
          <a:xfrm>
            <a:off x="4392708" y="-5351"/>
            <a:ext cx="430307" cy="276999"/>
          </a:xfrm>
          <a:prstGeom prst="rect">
            <a:avLst/>
          </a:prstGeom>
          <a:noFill/>
        </p:spPr>
        <p:txBody>
          <a:bodyPr wrap="square" rtlCol="0">
            <a:spAutoFit/>
          </a:bodyPr>
          <a:lstStyle/>
          <a:p>
            <a:r>
              <a:rPr lang="en-US" sz="1200" b="1" dirty="0"/>
              <a:t>C</a:t>
            </a:r>
            <a:endParaRPr lang="de-DE" sz="1200" b="1" dirty="0"/>
          </a:p>
        </p:txBody>
      </p:sp>
      <p:sp>
        <p:nvSpPr>
          <p:cNvPr id="88" name="TextBox 87">
            <a:extLst>
              <a:ext uri="{FF2B5EF4-FFF2-40B4-BE49-F238E27FC236}">
                <a16:creationId xmlns:a16="http://schemas.microsoft.com/office/drawing/2014/main" id="{093E2322-609E-6526-3B91-6F85D3359B92}"/>
              </a:ext>
            </a:extLst>
          </p:cNvPr>
          <p:cNvSpPr txBox="1"/>
          <p:nvPr/>
        </p:nvSpPr>
        <p:spPr>
          <a:xfrm>
            <a:off x="286872" y="0"/>
            <a:ext cx="430307" cy="276999"/>
          </a:xfrm>
          <a:prstGeom prst="rect">
            <a:avLst/>
          </a:prstGeom>
          <a:noFill/>
        </p:spPr>
        <p:txBody>
          <a:bodyPr wrap="square" rtlCol="0">
            <a:spAutoFit/>
          </a:bodyPr>
          <a:lstStyle/>
          <a:p>
            <a:r>
              <a:rPr lang="en-US" sz="1200" b="1" dirty="0"/>
              <a:t>A</a:t>
            </a:r>
            <a:endParaRPr lang="de-DE" sz="1200" b="1" dirty="0"/>
          </a:p>
        </p:txBody>
      </p:sp>
      <p:sp>
        <p:nvSpPr>
          <p:cNvPr id="89" name="TextBox 88">
            <a:extLst>
              <a:ext uri="{FF2B5EF4-FFF2-40B4-BE49-F238E27FC236}">
                <a16:creationId xmlns:a16="http://schemas.microsoft.com/office/drawing/2014/main" id="{A95D2620-E7C0-555C-D1B3-ED3D8D9274A2}"/>
              </a:ext>
            </a:extLst>
          </p:cNvPr>
          <p:cNvSpPr txBox="1"/>
          <p:nvPr/>
        </p:nvSpPr>
        <p:spPr>
          <a:xfrm>
            <a:off x="2330824" y="-5351"/>
            <a:ext cx="430307" cy="276999"/>
          </a:xfrm>
          <a:prstGeom prst="rect">
            <a:avLst/>
          </a:prstGeom>
          <a:noFill/>
        </p:spPr>
        <p:txBody>
          <a:bodyPr wrap="square" rtlCol="0">
            <a:spAutoFit/>
          </a:bodyPr>
          <a:lstStyle/>
          <a:p>
            <a:r>
              <a:rPr lang="en-US" sz="1200" b="1" dirty="0"/>
              <a:t>B</a:t>
            </a:r>
            <a:endParaRPr lang="de-DE" sz="1200" b="1" dirty="0"/>
          </a:p>
        </p:txBody>
      </p:sp>
    </p:spTree>
    <p:extLst>
      <p:ext uri="{BB962C8B-B14F-4D97-AF65-F5344CB8AC3E}">
        <p14:creationId xmlns:p14="http://schemas.microsoft.com/office/powerpoint/2010/main" val="306190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D339-AE42-E287-9435-F82CF481DEA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355E063-7A11-C066-D677-824AC0EBA4DD}"/>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61B1AE0F-2AC0-3C13-5938-13D6C03F34EB}"/>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 name="Graphic 6">
            <a:extLst>
              <a:ext uri="{FF2B5EF4-FFF2-40B4-BE49-F238E27FC236}">
                <a16:creationId xmlns:a16="http://schemas.microsoft.com/office/drawing/2014/main" id="{6AC9C32C-B1D6-905F-BAF9-15553488EC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0961"/>
            <a:ext cx="6480000" cy="2163149"/>
          </a:xfrm>
          <a:prstGeom prst="rect">
            <a:avLst/>
          </a:prstGeom>
        </p:spPr>
      </p:pic>
      <p:sp>
        <p:nvSpPr>
          <p:cNvPr id="8" name="Rectangle 7">
            <a:extLst>
              <a:ext uri="{FF2B5EF4-FFF2-40B4-BE49-F238E27FC236}">
                <a16:creationId xmlns:a16="http://schemas.microsoft.com/office/drawing/2014/main" id="{97F680EF-FDD4-6E9F-BFA0-EB2A6402C2C9}"/>
              </a:ext>
            </a:extLst>
          </p:cNvPr>
          <p:cNvSpPr/>
          <p:nvPr/>
        </p:nvSpPr>
        <p:spPr>
          <a:xfrm>
            <a:off x="0" y="2223248"/>
            <a:ext cx="6480000" cy="9412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1" dirty="0">
                <a:solidFill>
                  <a:schemeClr val="tx1"/>
                </a:solidFill>
              </a:rPr>
              <a:t>Figure X: Relationship between upper and lower extremity scores and their recovery over</a:t>
            </a:r>
            <a:r>
              <a:rPr lang="en-US" sz="1200" i="1" dirty="0">
                <a:solidFill>
                  <a:schemeClr val="tx1"/>
                </a:solidFill>
              </a:rPr>
              <a:t> (A) the acute phase (2 days), (B) the subacute phase (14 days), and (C) 90 days. Two clusters were created by applying a k-means clustering algorithm with k=2 to dichotomize the data points into two groups—poor recovery and good recovery—based on </a:t>
            </a:r>
            <a:r>
              <a:rPr lang="en-US" sz="1200" i="1" dirty="0" err="1">
                <a:solidFill>
                  <a:schemeClr val="tx1"/>
                </a:solidFill>
              </a:rPr>
              <a:t>Uex</a:t>
            </a:r>
            <a:r>
              <a:rPr lang="en-US" sz="1200" i="1" dirty="0">
                <a:solidFill>
                  <a:schemeClr val="tx1"/>
                </a:solidFill>
              </a:rPr>
              <a:t> and Lex.</a:t>
            </a:r>
            <a:endParaRPr lang="de-DE" i="1" dirty="0">
              <a:solidFill>
                <a:schemeClr val="tx1"/>
              </a:solidFill>
            </a:endParaRPr>
          </a:p>
        </p:txBody>
      </p:sp>
      <p:sp>
        <p:nvSpPr>
          <p:cNvPr id="9" name="TextBox 8">
            <a:extLst>
              <a:ext uri="{FF2B5EF4-FFF2-40B4-BE49-F238E27FC236}">
                <a16:creationId xmlns:a16="http://schemas.microsoft.com/office/drawing/2014/main" id="{FA9B1619-24B7-452D-9D98-8FD35DE2FD7D}"/>
              </a:ext>
            </a:extLst>
          </p:cNvPr>
          <p:cNvSpPr txBox="1"/>
          <p:nvPr/>
        </p:nvSpPr>
        <p:spPr>
          <a:xfrm>
            <a:off x="860611" y="1348319"/>
            <a:ext cx="681318" cy="261610"/>
          </a:xfrm>
          <a:prstGeom prst="rect">
            <a:avLst/>
          </a:prstGeom>
          <a:noFill/>
        </p:spPr>
        <p:txBody>
          <a:bodyPr wrap="square" rtlCol="0">
            <a:spAutoFit/>
          </a:bodyPr>
          <a:lstStyle/>
          <a:p>
            <a:r>
              <a:rPr lang="en-US" sz="1100" i="1" dirty="0"/>
              <a:t>2days</a:t>
            </a:r>
            <a:endParaRPr lang="de-DE" sz="1100" i="1" dirty="0"/>
          </a:p>
        </p:txBody>
      </p:sp>
      <p:sp>
        <p:nvSpPr>
          <p:cNvPr id="10" name="TextBox 9">
            <a:extLst>
              <a:ext uri="{FF2B5EF4-FFF2-40B4-BE49-F238E27FC236}">
                <a16:creationId xmlns:a16="http://schemas.microsoft.com/office/drawing/2014/main" id="{2F64C7A5-7ABB-B5E4-525B-8387D3B3710F}"/>
              </a:ext>
            </a:extLst>
          </p:cNvPr>
          <p:cNvSpPr txBox="1"/>
          <p:nvPr/>
        </p:nvSpPr>
        <p:spPr>
          <a:xfrm>
            <a:off x="2774574" y="1348319"/>
            <a:ext cx="675313" cy="261610"/>
          </a:xfrm>
          <a:prstGeom prst="rect">
            <a:avLst/>
          </a:prstGeom>
          <a:noFill/>
        </p:spPr>
        <p:txBody>
          <a:bodyPr wrap="square" rtlCol="0">
            <a:spAutoFit/>
          </a:bodyPr>
          <a:lstStyle/>
          <a:p>
            <a:r>
              <a:rPr lang="en-US" sz="1100" i="1" dirty="0"/>
              <a:t>14days</a:t>
            </a:r>
            <a:endParaRPr lang="de-DE" sz="1100" i="1" dirty="0"/>
          </a:p>
        </p:txBody>
      </p:sp>
      <p:sp>
        <p:nvSpPr>
          <p:cNvPr id="11" name="TextBox 10">
            <a:extLst>
              <a:ext uri="{FF2B5EF4-FFF2-40B4-BE49-F238E27FC236}">
                <a16:creationId xmlns:a16="http://schemas.microsoft.com/office/drawing/2014/main" id="{B55CA28C-DAE1-E861-B28A-7936F6F16654}"/>
              </a:ext>
            </a:extLst>
          </p:cNvPr>
          <p:cNvSpPr txBox="1"/>
          <p:nvPr/>
        </p:nvSpPr>
        <p:spPr>
          <a:xfrm>
            <a:off x="4688538" y="1351933"/>
            <a:ext cx="675313" cy="261610"/>
          </a:xfrm>
          <a:prstGeom prst="rect">
            <a:avLst/>
          </a:prstGeom>
          <a:noFill/>
        </p:spPr>
        <p:txBody>
          <a:bodyPr wrap="square" rtlCol="0">
            <a:spAutoFit/>
          </a:bodyPr>
          <a:lstStyle/>
          <a:p>
            <a:r>
              <a:rPr lang="en-US" sz="1100" i="1" dirty="0"/>
              <a:t>90days</a:t>
            </a:r>
            <a:endParaRPr lang="de-DE" sz="1100" i="1" dirty="0"/>
          </a:p>
        </p:txBody>
      </p:sp>
      <p:sp>
        <p:nvSpPr>
          <p:cNvPr id="12" name="TextBox 11">
            <a:extLst>
              <a:ext uri="{FF2B5EF4-FFF2-40B4-BE49-F238E27FC236}">
                <a16:creationId xmlns:a16="http://schemas.microsoft.com/office/drawing/2014/main" id="{3CA84012-4C2C-2A0A-9214-22543FA49FCB}"/>
              </a:ext>
            </a:extLst>
          </p:cNvPr>
          <p:cNvSpPr txBox="1"/>
          <p:nvPr/>
        </p:nvSpPr>
        <p:spPr>
          <a:xfrm>
            <a:off x="4392708" y="-5351"/>
            <a:ext cx="430307" cy="276999"/>
          </a:xfrm>
          <a:prstGeom prst="rect">
            <a:avLst/>
          </a:prstGeom>
          <a:noFill/>
        </p:spPr>
        <p:txBody>
          <a:bodyPr wrap="square" rtlCol="0">
            <a:spAutoFit/>
          </a:bodyPr>
          <a:lstStyle/>
          <a:p>
            <a:r>
              <a:rPr lang="en-US" sz="1200" b="1" dirty="0"/>
              <a:t>C</a:t>
            </a:r>
            <a:endParaRPr lang="de-DE" sz="1200" b="1" dirty="0"/>
          </a:p>
        </p:txBody>
      </p:sp>
      <p:sp>
        <p:nvSpPr>
          <p:cNvPr id="13" name="TextBox 12">
            <a:extLst>
              <a:ext uri="{FF2B5EF4-FFF2-40B4-BE49-F238E27FC236}">
                <a16:creationId xmlns:a16="http://schemas.microsoft.com/office/drawing/2014/main" id="{AAC9F57C-0070-4A01-6688-FE6BBC79E71B}"/>
              </a:ext>
            </a:extLst>
          </p:cNvPr>
          <p:cNvSpPr txBox="1"/>
          <p:nvPr/>
        </p:nvSpPr>
        <p:spPr>
          <a:xfrm>
            <a:off x="609602" y="-5351"/>
            <a:ext cx="430307" cy="276999"/>
          </a:xfrm>
          <a:prstGeom prst="rect">
            <a:avLst/>
          </a:prstGeom>
          <a:noFill/>
        </p:spPr>
        <p:txBody>
          <a:bodyPr wrap="square" rtlCol="0">
            <a:spAutoFit/>
          </a:bodyPr>
          <a:lstStyle/>
          <a:p>
            <a:r>
              <a:rPr lang="en-US" sz="1200" b="1" dirty="0"/>
              <a:t>A</a:t>
            </a:r>
            <a:endParaRPr lang="de-DE" sz="1200" b="1" dirty="0"/>
          </a:p>
        </p:txBody>
      </p:sp>
      <p:sp>
        <p:nvSpPr>
          <p:cNvPr id="14" name="TextBox 13">
            <a:extLst>
              <a:ext uri="{FF2B5EF4-FFF2-40B4-BE49-F238E27FC236}">
                <a16:creationId xmlns:a16="http://schemas.microsoft.com/office/drawing/2014/main" id="{74FEF35E-8107-5A66-D0CB-C4C19460D94F}"/>
              </a:ext>
            </a:extLst>
          </p:cNvPr>
          <p:cNvSpPr txBox="1"/>
          <p:nvPr/>
        </p:nvSpPr>
        <p:spPr>
          <a:xfrm>
            <a:off x="2501153" y="-5351"/>
            <a:ext cx="430307" cy="276999"/>
          </a:xfrm>
          <a:prstGeom prst="rect">
            <a:avLst/>
          </a:prstGeom>
          <a:noFill/>
        </p:spPr>
        <p:txBody>
          <a:bodyPr wrap="square" rtlCol="0">
            <a:spAutoFit/>
          </a:bodyPr>
          <a:lstStyle/>
          <a:p>
            <a:r>
              <a:rPr lang="en-US" sz="1200" b="1" dirty="0"/>
              <a:t>B</a:t>
            </a:r>
            <a:endParaRPr lang="de-DE" sz="1200" b="1" dirty="0"/>
          </a:p>
        </p:txBody>
      </p:sp>
      <p:sp>
        <p:nvSpPr>
          <p:cNvPr id="17" name="Rectangle 16">
            <a:extLst>
              <a:ext uri="{FF2B5EF4-FFF2-40B4-BE49-F238E27FC236}">
                <a16:creationId xmlns:a16="http://schemas.microsoft.com/office/drawing/2014/main" id="{3AA1415E-C6ED-1097-B9C3-93544F221890}"/>
              </a:ext>
            </a:extLst>
          </p:cNvPr>
          <p:cNvSpPr/>
          <p:nvPr/>
        </p:nvSpPr>
        <p:spPr>
          <a:xfrm>
            <a:off x="4791531" y="177435"/>
            <a:ext cx="561975" cy="328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Good</a:t>
            </a:r>
          </a:p>
          <a:p>
            <a:pPr algn="ctr"/>
            <a:r>
              <a:rPr lang="en-US" sz="900" dirty="0">
                <a:solidFill>
                  <a:schemeClr val="tx1"/>
                </a:solidFill>
              </a:rPr>
              <a:t>Poor</a:t>
            </a:r>
            <a:endParaRPr lang="de-DE" sz="900" dirty="0">
              <a:solidFill>
                <a:schemeClr val="tx1"/>
              </a:solidFill>
            </a:endParaRPr>
          </a:p>
        </p:txBody>
      </p:sp>
      <p:sp>
        <p:nvSpPr>
          <p:cNvPr id="15" name="Oval 14">
            <a:extLst>
              <a:ext uri="{FF2B5EF4-FFF2-40B4-BE49-F238E27FC236}">
                <a16:creationId xmlns:a16="http://schemas.microsoft.com/office/drawing/2014/main" id="{A2395E9A-B96A-2FF9-5B9C-176FD1B5C849}"/>
              </a:ext>
            </a:extLst>
          </p:cNvPr>
          <p:cNvSpPr/>
          <p:nvPr/>
        </p:nvSpPr>
        <p:spPr>
          <a:xfrm>
            <a:off x="4837326" y="391461"/>
            <a:ext cx="53788" cy="53788"/>
          </a:xfrm>
          <a:prstGeom prst="ellipse">
            <a:avLst/>
          </a:prstGeom>
          <a:solidFill>
            <a:srgbClr val="FF333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6" name="Oval 15">
            <a:extLst>
              <a:ext uri="{FF2B5EF4-FFF2-40B4-BE49-F238E27FC236}">
                <a16:creationId xmlns:a16="http://schemas.microsoft.com/office/drawing/2014/main" id="{A4493E95-4570-B0F5-FBF6-F43B13EA79E0}"/>
              </a:ext>
            </a:extLst>
          </p:cNvPr>
          <p:cNvSpPr/>
          <p:nvPr/>
        </p:nvSpPr>
        <p:spPr>
          <a:xfrm>
            <a:off x="4834942" y="249318"/>
            <a:ext cx="53788" cy="53788"/>
          </a:xfrm>
          <a:prstGeom prst="ellipse">
            <a:avLst/>
          </a:prstGeom>
          <a:solidFill>
            <a:srgbClr val="33993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8" name="Rectangle 17">
            <a:extLst>
              <a:ext uri="{FF2B5EF4-FFF2-40B4-BE49-F238E27FC236}">
                <a16:creationId xmlns:a16="http://schemas.microsoft.com/office/drawing/2014/main" id="{B25D22EE-5F3D-063B-216D-8D990D490138}"/>
              </a:ext>
            </a:extLst>
          </p:cNvPr>
          <p:cNvSpPr/>
          <p:nvPr/>
        </p:nvSpPr>
        <p:spPr>
          <a:xfrm>
            <a:off x="4760046" y="188873"/>
            <a:ext cx="561975" cy="300074"/>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Tree>
    <p:extLst>
      <p:ext uri="{BB962C8B-B14F-4D97-AF65-F5344CB8AC3E}">
        <p14:creationId xmlns:p14="http://schemas.microsoft.com/office/powerpoint/2010/main" val="135081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D8449-CC78-DE6D-BC15-4F0F7FC0FE52}"/>
            </a:ext>
          </a:extLst>
        </p:cNvPr>
        <p:cNvGrpSpPr/>
        <p:nvPr/>
      </p:nvGrpSpPr>
      <p:grpSpPr>
        <a:xfrm>
          <a:off x="0" y="0"/>
          <a:ext cx="0" cy="0"/>
          <a:chOff x="0" y="0"/>
          <a:chExt cx="0" cy="0"/>
        </a:xfrm>
      </p:grpSpPr>
      <p:pic>
        <p:nvPicPr>
          <p:cNvPr id="64" name="Picture 63">
            <a:extLst>
              <a:ext uri="{FF2B5EF4-FFF2-40B4-BE49-F238E27FC236}">
                <a16:creationId xmlns:a16="http://schemas.microsoft.com/office/drawing/2014/main" id="{C9A2F397-C9BA-5654-5A64-E7BAF97713C3}"/>
              </a:ext>
            </a:extLst>
          </p:cNvPr>
          <p:cNvPicPr>
            <a:picLocks noChangeAspect="1"/>
          </p:cNvPicPr>
          <p:nvPr/>
        </p:nvPicPr>
        <p:blipFill>
          <a:blip r:embed="rId3">
            <a:extLst>
              <a:ext uri="{28A0092B-C50C-407E-A947-70E740481C1C}">
                <a14:useLocalDpi xmlns:a14="http://schemas.microsoft.com/office/drawing/2010/main" val="0"/>
              </a:ext>
            </a:extLst>
          </a:blip>
          <a:srcRect r="43515"/>
          <a:stretch/>
        </p:blipFill>
        <p:spPr>
          <a:xfrm>
            <a:off x="5124450" y="3098146"/>
            <a:ext cx="2439603" cy="3599695"/>
          </a:xfrm>
          <a:prstGeom prst="rect">
            <a:avLst/>
          </a:prstGeom>
        </p:spPr>
      </p:pic>
      <p:sp>
        <p:nvSpPr>
          <p:cNvPr id="4" name="Rectangle 3">
            <a:extLst>
              <a:ext uri="{FF2B5EF4-FFF2-40B4-BE49-F238E27FC236}">
                <a16:creationId xmlns:a16="http://schemas.microsoft.com/office/drawing/2014/main" id="{D6169E7F-4A78-A119-3C7D-D5EBDF0CEE19}"/>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ECE8B128-7C9C-F024-D9D4-A489C5B9C676}"/>
              </a:ext>
            </a:extLst>
          </p:cNvPr>
          <p:cNvSpPr/>
          <p:nvPr/>
        </p:nvSpPr>
        <p:spPr>
          <a:xfrm>
            <a:off x="0" y="-280140"/>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8ADAFA05-6812-E2C0-3793-185BBEB38C4D}"/>
              </a:ext>
            </a:extLst>
          </p:cNvPr>
          <p:cNvSpPr txBox="1"/>
          <p:nvPr/>
        </p:nvSpPr>
        <p:spPr>
          <a:xfrm>
            <a:off x="3105944" y="-1003388"/>
            <a:ext cx="6100762" cy="646331"/>
          </a:xfrm>
          <a:prstGeom prst="rect">
            <a:avLst/>
          </a:prstGeom>
          <a:noFill/>
        </p:spPr>
        <p:txBody>
          <a:bodyPr wrap="square">
            <a:spAutoFit/>
          </a:bodyPr>
          <a:lstStyle/>
          <a:p>
            <a:r>
              <a:rPr lang="en-GB" noProof="0" dirty="0"/>
              <a:t>some patients have higher deficit but can catch up with patients with lower and usually better/faster recovery</a:t>
            </a:r>
          </a:p>
        </p:txBody>
      </p:sp>
      <p:pic>
        <p:nvPicPr>
          <p:cNvPr id="50" name="Graphic 49">
            <a:extLst>
              <a:ext uri="{FF2B5EF4-FFF2-40B4-BE49-F238E27FC236}">
                <a16:creationId xmlns:a16="http://schemas.microsoft.com/office/drawing/2014/main" id="{DE996E71-C937-2FC6-590F-8C589B6350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14" y="3405744"/>
            <a:ext cx="4612843" cy="3079751"/>
          </a:xfrm>
          <a:prstGeom prst="rect">
            <a:avLst/>
          </a:prstGeom>
        </p:spPr>
      </p:pic>
      <p:sp>
        <p:nvSpPr>
          <p:cNvPr id="51" name="TextBox 50">
            <a:extLst>
              <a:ext uri="{FF2B5EF4-FFF2-40B4-BE49-F238E27FC236}">
                <a16:creationId xmlns:a16="http://schemas.microsoft.com/office/drawing/2014/main" id="{29F2BC9A-3882-7840-A999-BDE1D6C73711}"/>
              </a:ext>
            </a:extLst>
          </p:cNvPr>
          <p:cNvSpPr txBox="1"/>
          <p:nvPr/>
        </p:nvSpPr>
        <p:spPr>
          <a:xfrm>
            <a:off x="9439790" y="724584"/>
            <a:ext cx="2247385" cy="1477328"/>
          </a:xfrm>
          <a:prstGeom prst="rect">
            <a:avLst/>
          </a:prstGeom>
          <a:noFill/>
        </p:spPr>
        <p:txBody>
          <a:bodyPr wrap="square">
            <a:spAutoFit/>
          </a:bodyPr>
          <a:lstStyle/>
          <a:p>
            <a:r>
              <a:rPr lang="en-GB" noProof="0" dirty="0" err="1"/>
              <a:t>Kmeans</a:t>
            </a:r>
            <a:r>
              <a:rPr lang="en-GB" noProof="0" dirty="0"/>
              <a:t> (K=2) based on TP=0 </a:t>
            </a:r>
            <a:r>
              <a:rPr lang="en-GB" noProof="0" dirty="0">
                <a:sym typeface="Wingdings" panose="05000000000000000000" pitchFamily="2" charset="2"/>
              </a:rPr>
              <a:t> creates two groups of high and low motor score patients</a:t>
            </a:r>
            <a:endParaRPr lang="en-GB" noProof="0" dirty="0"/>
          </a:p>
        </p:txBody>
      </p:sp>
      <p:sp>
        <p:nvSpPr>
          <p:cNvPr id="54" name="TextBox 53">
            <a:extLst>
              <a:ext uri="{FF2B5EF4-FFF2-40B4-BE49-F238E27FC236}">
                <a16:creationId xmlns:a16="http://schemas.microsoft.com/office/drawing/2014/main" id="{FE615932-1AC4-CB8C-C8E8-33EC45163D46}"/>
              </a:ext>
            </a:extLst>
          </p:cNvPr>
          <p:cNvSpPr txBox="1"/>
          <p:nvPr/>
        </p:nvSpPr>
        <p:spPr>
          <a:xfrm rot="16200000">
            <a:off x="-950820" y="4614513"/>
            <a:ext cx="2740357" cy="369332"/>
          </a:xfrm>
          <a:prstGeom prst="rect">
            <a:avLst/>
          </a:prstGeom>
          <a:solidFill>
            <a:schemeClr val="bg1"/>
          </a:solidFill>
        </p:spPr>
        <p:txBody>
          <a:bodyPr wrap="square">
            <a:spAutoFit/>
          </a:bodyPr>
          <a:lstStyle/>
          <a:p>
            <a:r>
              <a:rPr lang="en-GB" noProof="0" dirty="0"/>
              <a:t>Distance to separation line</a:t>
            </a:r>
          </a:p>
        </p:txBody>
      </p:sp>
      <p:sp>
        <p:nvSpPr>
          <p:cNvPr id="55" name="TextBox 54">
            <a:extLst>
              <a:ext uri="{FF2B5EF4-FFF2-40B4-BE49-F238E27FC236}">
                <a16:creationId xmlns:a16="http://schemas.microsoft.com/office/drawing/2014/main" id="{C7EDF7B9-3734-8C5E-9681-42AF417C38B9}"/>
              </a:ext>
            </a:extLst>
          </p:cNvPr>
          <p:cNvSpPr txBox="1"/>
          <p:nvPr/>
        </p:nvSpPr>
        <p:spPr>
          <a:xfrm>
            <a:off x="234692" y="6490899"/>
            <a:ext cx="4870337" cy="276999"/>
          </a:xfrm>
          <a:prstGeom prst="rect">
            <a:avLst/>
          </a:prstGeom>
          <a:noFill/>
        </p:spPr>
        <p:txBody>
          <a:bodyPr wrap="square">
            <a:spAutoFit/>
          </a:bodyPr>
          <a:lstStyle/>
          <a:p>
            <a:r>
              <a:rPr lang="en-GB" sz="1200" b="1" noProof="0" dirty="0"/>
              <a:t>Negative values are beneath the line, positive values are above the line</a:t>
            </a:r>
          </a:p>
        </p:txBody>
      </p:sp>
      <p:sp>
        <p:nvSpPr>
          <p:cNvPr id="56" name="TextBox 55">
            <a:extLst>
              <a:ext uri="{FF2B5EF4-FFF2-40B4-BE49-F238E27FC236}">
                <a16:creationId xmlns:a16="http://schemas.microsoft.com/office/drawing/2014/main" id="{4926BF59-15FD-6578-FBC5-3311BFE86E65}"/>
              </a:ext>
            </a:extLst>
          </p:cNvPr>
          <p:cNvSpPr txBox="1"/>
          <p:nvPr/>
        </p:nvSpPr>
        <p:spPr>
          <a:xfrm>
            <a:off x="7491306" y="3925360"/>
            <a:ext cx="2006266" cy="923330"/>
          </a:xfrm>
          <a:prstGeom prst="rect">
            <a:avLst/>
          </a:prstGeom>
          <a:noFill/>
        </p:spPr>
        <p:txBody>
          <a:bodyPr wrap="square">
            <a:spAutoFit/>
          </a:bodyPr>
          <a:lstStyle/>
          <a:p>
            <a:r>
              <a:rPr lang="de-DE" dirty="0"/>
              <a:t>Spagetti Plot </a:t>
            </a:r>
            <a:r>
              <a:rPr lang="de-DE" dirty="0" err="1"/>
              <a:t>of</a:t>
            </a:r>
            <a:r>
              <a:rPr lang="de-DE" dirty="0"/>
              <a:t> </a:t>
            </a:r>
            <a:r>
              <a:rPr lang="de-DE" dirty="0" err="1"/>
              <a:t>the</a:t>
            </a:r>
            <a:r>
              <a:rPr lang="de-DE" dirty="0"/>
              <a:t> </a:t>
            </a:r>
            <a:r>
              <a:rPr lang="de-DE" dirty="0" err="1"/>
              <a:t>low</a:t>
            </a:r>
            <a:r>
              <a:rPr lang="de-DE" dirty="0"/>
              <a:t> </a:t>
            </a:r>
            <a:r>
              <a:rPr lang="de-DE" dirty="0" err="1"/>
              <a:t>motor</a:t>
            </a:r>
            <a:r>
              <a:rPr lang="de-DE" dirty="0"/>
              <a:t> score </a:t>
            </a:r>
            <a:r>
              <a:rPr lang="de-DE" dirty="0" err="1"/>
              <a:t>group</a:t>
            </a:r>
            <a:endParaRPr lang="de-DE" dirty="0"/>
          </a:p>
        </p:txBody>
      </p:sp>
      <p:sp>
        <p:nvSpPr>
          <p:cNvPr id="57" name="TextBox 56">
            <a:extLst>
              <a:ext uri="{FF2B5EF4-FFF2-40B4-BE49-F238E27FC236}">
                <a16:creationId xmlns:a16="http://schemas.microsoft.com/office/drawing/2014/main" id="{9391366E-1370-B471-1307-8C8D1BCF7907}"/>
              </a:ext>
            </a:extLst>
          </p:cNvPr>
          <p:cNvSpPr txBox="1"/>
          <p:nvPr/>
        </p:nvSpPr>
        <p:spPr>
          <a:xfrm>
            <a:off x="933450" y="6061185"/>
            <a:ext cx="1257299" cy="338554"/>
          </a:xfrm>
          <a:prstGeom prst="rect">
            <a:avLst/>
          </a:prstGeom>
          <a:solidFill>
            <a:schemeClr val="bg1"/>
          </a:solidFill>
        </p:spPr>
        <p:txBody>
          <a:bodyPr wrap="square">
            <a:spAutoFit/>
          </a:bodyPr>
          <a:lstStyle/>
          <a:p>
            <a:r>
              <a:rPr lang="de-DE" sz="1600" dirty="0"/>
              <a:t>Low   High</a:t>
            </a:r>
          </a:p>
        </p:txBody>
      </p:sp>
      <p:sp>
        <p:nvSpPr>
          <p:cNvPr id="59" name="TextBox 58">
            <a:extLst>
              <a:ext uri="{FF2B5EF4-FFF2-40B4-BE49-F238E27FC236}">
                <a16:creationId xmlns:a16="http://schemas.microsoft.com/office/drawing/2014/main" id="{DF082501-4FC4-B718-1180-D6375326A5D7}"/>
              </a:ext>
            </a:extLst>
          </p:cNvPr>
          <p:cNvSpPr txBox="1"/>
          <p:nvPr/>
        </p:nvSpPr>
        <p:spPr>
          <a:xfrm>
            <a:off x="2178444" y="6085013"/>
            <a:ext cx="1257299" cy="338554"/>
          </a:xfrm>
          <a:prstGeom prst="rect">
            <a:avLst/>
          </a:prstGeom>
          <a:solidFill>
            <a:schemeClr val="bg1"/>
          </a:solidFill>
        </p:spPr>
        <p:txBody>
          <a:bodyPr wrap="square">
            <a:spAutoFit/>
          </a:bodyPr>
          <a:lstStyle/>
          <a:p>
            <a:r>
              <a:rPr lang="de-DE" sz="1600" dirty="0"/>
              <a:t>Low   High</a:t>
            </a:r>
          </a:p>
        </p:txBody>
      </p:sp>
      <p:sp>
        <p:nvSpPr>
          <p:cNvPr id="60" name="TextBox 59">
            <a:extLst>
              <a:ext uri="{FF2B5EF4-FFF2-40B4-BE49-F238E27FC236}">
                <a16:creationId xmlns:a16="http://schemas.microsoft.com/office/drawing/2014/main" id="{1D5327A2-C850-4BEC-8D5C-5B2E15C79C83}"/>
              </a:ext>
            </a:extLst>
          </p:cNvPr>
          <p:cNvSpPr txBox="1"/>
          <p:nvPr/>
        </p:nvSpPr>
        <p:spPr>
          <a:xfrm>
            <a:off x="3503165" y="6061185"/>
            <a:ext cx="1257299" cy="338554"/>
          </a:xfrm>
          <a:prstGeom prst="rect">
            <a:avLst/>
          </a:prstGeom>
          <a:solidFill>
            <a:schemeClr val="bg1"/>
          </a:solidFill>
        </p:spPr>
        <p:txBody>
          <a:bodyPr wrap="square">
            <a:spAutoFit/>
          </a:bodyPr>
          <a:lstStyle/>
          <a:p>
            <a:r>
              <a:rPr lang="de-DE" sz="1600" dirty="0"/>
              <a:t>Low   High</a:t>
            </a:r>
          </a:p>
        </p:txBody>
      </p:sp>
      <p:sp>
        <p:nvSpPr>
          <p:cNvPr id="61" name="TextBox 60">
            <a:extLst>
              <a:ext uri="{FF2B5EF4-FFF2-40B4-BE49-F238E27FC236}">
                <a16:creationId xmlns:a16="http://schemas.microsoft.com/office/drawing/2014/main" id="{9B58EC3E-B4DD-A86F-4799-E01CBD6120D9}"/>
              </a:ext>
            </a:extLst>
          </p:cNvPr>
          <p:cNvSpPr txBox="1"/>
          <p:nvPr/>
        </p:nvSpPr>
        <p:spPr>
          <a:xfrm rot="16200000">
            <a:off x="3919518" y="4666684"/>
            <a:ext cx="2740357" cy="369332"/>
          </a:xfrm>
          <a:prstGeom prst="rect">
            <a:avLst/>
          </a:prstGeom>
          <a:solidFill>
            <a:schemeClr val="bg1"/>
          </a:solidFill>
        </p:spPr>
        <p:txBody>
          <a:bodyPr wrap="square">
            <a:spAutoFit/>
          </a:bodyPr>
          <a:lstStyle/>
          <a:p>
            <a:r>
              <a:rPr lang="en-GB" noProof="0" dirty="0"/>
              <a:t>Distance to separation line</a:t>
            </a:r>
          </a:p>
        </p:txBody>
      </p:sp>
      <p:sp>
        <p:nvSpPr>
          <p:cNvPr id="62" name="TextBox 61">
            <a:extLst>
              <a:ext uri="{FF2B5EF4-FFF2-40B4-BE49-F238E27FC236}">
                <a16:creationId xmlns:a16="http://schemas.microsoft.com/office/drawing/2014/main" id="{16DA1ADA-66D3-7802-2CAD-6C16B6968B71}"/>
              </a:ext>
            </a:extLst>
          </p:cNvPr>
          <p:cNvSpPr txBox="1"/>
          <p:nvPr/>
        </p:nvSpPr>
        <p:spPr>
          <a:xfrm>
            <a:off x="5839964" y="6423567"/>
            <a:ext cx="1438538" cy="369332"/>
          </a:xfrm>
          <a:prstGeom prst="rect">
            <a:avLst/>
          </a:prstGeom>
          <a:solidFill>
            <a:schemeClr val="bg1"/>
          </a:solidFill>
        </p:spPr>
        <p:txBody>
          <a:bodyPr wrap="square">
            <a:spAutoFit/>
          </a:bodyPr>
          <a:lstStyle/>
          <a:p>
            <a:r>
              <a:rPr lang="de-DE" dirty="0"/>
              <a:t>Time Point</a:t>
            </a:r>
          </a:p>
        </p:txBody>
      </p:sp>
      <p:pic>
        <p:nvPicPr>
          <p:cNvPr id="66" name="Picture 65">
            <a:extLst>
              <a:ext uri="{FF2B5EF4-FFF2-40B4-BE49-F238E27FC236}">
                <a16:creationId xmlns:a16="http://schemas.microsoft.com/office/drawing/2014/main" id="{A75A563C-90A9-16CA-C3BF-F3E6E26246A7}"/>
              </a:ext>
            </a:extLst>
          </p:cNvPr>
          <p:cNvPicPr>
            <a:picLocks noChangeAspect="1"/>
          </p:cNvPicPr>
          <p:nvPr/>
        </p:nvPicPr>
        <p:blipFill>
          <a:blip r:embed="rId6"/>
          <a:stretch>
            <a:fillRect/>
          </a:stretch>
        </p:blipFill>
        <p:spPr>
          <a:xfrm>
            <a:off x="9811038" y="2520289"/>
            <a:ext cx="3106813" cy="4143752"/>
          </a:xfrm>
          <a:prstGeom prst="rect">
            <a:avLst/>
          </a:prstGeom>
        </p:spPr>
      </p:pic>
      <p:pic>
        <p:nvPicPr>
          <p:cNvPr id="19" name="Graphic 18">
            <a:extLst>
              <a:ext uri="{FF2B5EF4-FFF2-40B4-BE49-F238E27FC236}">
                <a16:creationId xmlns:a16="http://schemas.microsoft.com/office/drawing/2014/main" id="{881769C7-4911-2305-BFF5-13CED47B6D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35997"/>
            <a:ext cx="6480000" cy="2163149"/>
          </a:xfrm>
          <a:prstGeom prst="rect">
            <a:avLst/>
          </a:prstGeom>
        </p:spPr>
      </p:pic>
    </p:spTree>
    <p:extLst>
      <p:ext uri="{BB962C8B-B14F-4D97-AF65-F5344CB8AC3E}">
        <p14:creationId xmlns:p14="http://schemas.microsoft.com/office/powerpoint/2010/main" val="3901278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8B07-9AC5-A1DF-3F00-4561CDEC6F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518C4E-F0AA-6600-CF0A-596BAF0E0B0B}"/>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36E04DA7-F20C-3A37-F18F-37512478E637}"/>
              </a:ext>
            </a:extLst>
          </p:cNvPr>
          <p:cNvSpPr/>
          <p:nvPr/>
        </p:nvSpPr>
        <p:spPr>
          <a:xfrm>
            <a:off x="63500" y="-280086"/>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Graphic 4">
            <a:extLst>
              <a:ext uri="{FF2B5EF4-FFF2-40B4-BE49-F238E27FC236}">
                <a16:creationId xmlns:a16="http://schemas.microsoft.com/office/drawing/2014/main" id="{4040667C-44FA-A9D3-FAFA-E78A58245C1A}"/>
              </a:ext>
            </a:extLst>
          </p:cNvPr>
          <p:cNvPicPr>
            <a:picLocks noChangeAspect="1"/>
          </p:cNvPicPr>
          <p:nvPr/>
        </p:nvPicPr>
        <p:blipFill>
          <a:blip r:embed="rId3">
            <a:extLst>
              <a:ext uri="{96DAC541-7B7A-43D3-8B79-37D633B846F1}">
                <asvg:svgBlip xmlns:asvg="http://schemas.microsoft.com/office/drawing/2016/SVG/main" r:embed="rId4"/>
              </a:ext>
            </a:extLst>
          </a:blip>
          <a:srcRect t="5359" r="42148"/>
          <a:stretch/>
        </p:blipFill>
        <p:spPr>
          <a:xfrm>
            <a:off x="185457" y="183776"/>
            <a:ext cx="2369484" cy="3245224"/>
          </a:xfrm>
          <a:prstGeom prst="rect">
            <a:avLst/>
          </a:prstGeom>
        </p:spPr>
      </p:pic>
      <p:pic>
        <p:nvPicPr>
          <p:cNvPr id="6" name="Graphic 5">
            <a:extLst>
              <a:ext uri="{FF2B5EF4-FFF2-40B4-BE49-F238E27FC236}">
                <a16:creationId xmlns:a16="http://schemas.microsoft.com/office/drawing/2014/main" id="{6238B6BC-AF7C-F503-1440-785A2D08E5EE}"/>
              </a:ext>
            </a:extLst>
          </p:cNvPr>
          <p:cNvPicPr>
            <a:picLocks noChangeAspect="1"/>
          </p:cNvPicPr>
          <p:nvPr/>
        </p:nvPicPr>
        <p:blipFill>
          <a:blip r:embed="rId3">
            <a:extLst>
              <a:ext uri="{96DAC541-7B7A-43D3-8B79-37D633B846F1}">
                <asvg:svgBlip xmlns:asvg="http://schemas.microsoft.com/office/drawing/2016/SVG/main" r:embed="rId4"/>
              </a:ext>
            </a:extLst>
          </a:blip>
          <a:srcRect l="57287" t="5926" b="77130"/>
          <a:stretch/>
        </p:blipFill>
        <p:spPr>
          <a:xfrm>
            <a:off x="2584619" y="248914"/>
            <a:ext cx="2628357" cy="872939"/>
          </a:xfrm>
          <a:prstGeom prst="rect">
            <a:avLst/>
          </a:prstGeom>
        </p:spPr>
      </p:pic>
      <p:pic>
        <p:nvPicPr>
          <p:cNvPr id="21" name="Picture 20">
            <a:extLst>
              <a:ext uri="{FF2B5EF4-FFF2-40B4-BE49-F238E27FC236}">
                <a16:creationId xmlns:a16="http://schemas.microsoft.com/office/drawing/2014/main" id="{01BEB83F-D5A7-6432-914C-774474C6B477}"/>
              </a:ext>
            </a:extLst>
          </p:cNvPr>
          <p:cNvPicPr>
            <a:picLocks noChangeAspect="1"/>
          </p:cNvPicPr>
          <p:nvPr/>
        </p:nvPicPr>
        <p:blipFill>
          <a:blip r:embed="rId5"/>
          <a:stretch>
            <a:fillRect/>
          </a:stretch>
        </p:blipFill>
        <p:spPr>
          <a:xfrm>
            <a:off x="2904659" y="1121853"/>
            <a:ext cx="1720681" cy="1720681"/>
          </a:xfrm>
          <a:prstGeom prst="rect">
            <a:avLst/>
          </a:prstGeom>
        </p:spPr>
      </p:pic>
      <p:sp>
        <p:nvSpPr>
          <p:cNvPr id="23" name="TextBox 22">
            <a:extLst>
              <a:ext uri="{FF2B5EF4-FFF2-40B4-BE49-F238E27FC236}">
                <a16:creationId xmlns:a16="http://schemas.microsoft.com/office/drawing/2014/main" id="{4A2B5BD0-E84B-81D2-D254-1C88B88B0F10}"/>
              </a:ext>
            </a:extLst>
          </p:cNvPr>
          <p:cNvSpPr txBox="1"/>
          <p:nvPr/>
        </p:nvSpPr>
        <p:spPr>
          <a:xfrm>
            <a:off x="253259" y="3441680"/>
            <a:ext cx="6100482" cy="1015663"/>
          </a:xfrm>
          <a:prstGeom prst="rect">
            <a:avLst/>
          </a:prstGeom>
          <a:noFill/>
        </p:spPr>
        <p:txBody>
          <a:bodyPr wrap="square">
            <a:spAutoFit/>
          </a:bodyPr>
          <a:lstStyle/>
          <a:p>
            <a:r>
              <a:rPr lang="en-US" sz="1200" dirty="0"/>
              <a:t>Overall Recovery Type Percentages:</a:t>
            </a:r>
          </a:p>
          <a:p>
            <a:r>
              <a:rPr lang="en-US" sz="1200" dirty="0"/>
              <a:t>Steady recovery: 59.46% (22 out of 37)</a:t>
            </a:r>
          </a:p>
          <a:p>
            <a:r>
              <a:rPr lang="en-US" sz="1200" dirty="0"/>
              <a:t>Steady decline: 2.70% (1 out of 37)</a:t>
            </a:r>
          </a:p>
          <a:p>
            <a:r>
              <a:rPr lang="en-US" sz="1200" dirty="0"/>
              <a:t>Early recovery with chronic decline: 13.51% (5 out of 37)</a:t>
            </a:r>
          </a:p>
          <a:p>
            <a:r>
              <a:rPr lang="en-US" sz="1200" dirty="0"/>
              <a:t>Late recovery with acute decline: 24.32% (9 out of 37)</a:t>
            </a:r>
          </a:p>
        </p:txBody>
      </p:sp>
      <p:pic>
        <p:nvPicPr>
          <p:cNvPr id="27" name="Graphic 26">
            <a:extLst>
              <a:ext uri="{FF2B5EF4-FFF2-40B4-BE49-F238E27FC236}">
                <a16:creationId xmlns:a16="http://schemas.microsoft.com/office/drawing/2014/main" id="{B3CF9992-B620-C8FC-6E53-A40E37EFCA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6662" y="170899"/>
            <a:ext cx="2001931" cy="3245421"/>
          </a:xfrm>
          <a:prstGeom prst="rect">
            <a:avLst/>
          </a:prstGeom>
        </p:spPr>
      </p:pic>
      <p:pic>
        <p:nvPicPr>
          <p:cNvPr id="29" name="Graphic 28">
            <a:extLst>
              <a:ext uri="{FF2B5EF4-FFF2-40B4-BE49-F238E27FC236}">
                <a16:creationId xmlns:a16="http://schemas.microsoft.com/office/drawing/2014/main" id="{38E1F39C-B03B-821E-7877-03AE4C3582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3260" y="59643"/>
            <a:ext cx="1975474" cy="3245422"/>
          </a:xfrm>
          <a:prstGeom prst="rect">
            <a:avLst/>
          </a:prstGeom>
        </p:spPr>
      </p:pic>
      <p:sp>
        <p:nvSpPr>
          <p:cNvPr id="31" name="TextBox 30">
            <a:extLst>
              <a:ext uri="{FF2B5EF4-FFF2-40B4-BE49-F238E27FC236}">
                <a16:creationId xmlns:a16="http://schemas.microsoft.com/office/drawing/2014/main" id="{2135DF4D-1F84-84EC-1BE6-EC21B7F45E88}"/>
              </a:ext>
            </a:extLst>
          </p:cNvPr>
          <p:cNvSpPr txBox="1"/>
          <p:nvPr/>
        </p:nvSpPr>
        <p:spPr>
          <a:xfrm>
            <a:off x="7831681" y="3441680"/>
            <a:ext cx="3870512" cy="2123658"/>
          </a:xfrm>
          <a:prstGeom prst="rect">
            <a:avLst/>
          </a:prstGeom>
          <a:noFill/>
        </p:spPr>
        <p:txBody>
          <a:bodyPr wrap="square">
            <a:spAutoFit/>
          </a:bodyPr>
          <a:lstStyle/>
          <a:p>
            <a:r>
              <a:rPr lang="en-GB" sz="1100" noProof="0" dirty="0"/>
              <a:t>Recovery Type Percentages by </a:t>
            </a:r>
            <a:r>
              <a:rPr lang="en-GB" sz="1100" noProof="0" dirty="0" err="1"/>
              <a:t>Fixed_Type</a:t>
            </a:r>
            <a:r>
              <a:rPr lang="en-GB" sz="1100" noProof="0" dirty="0"/>
              <a:t>:</a:t>
            </a:r>
          </a:p>
          <a:p>
            <a:r>
              <a:rPr lang="en-GB" sz="1100" noProof="0" dirty="0" err="1"/>
              <a:t>Fixed_Type</a:t>
            </a:r>
            <a:r>
              <a:rPr lang="en-GB" sz="1100" noProof="0" dirty="0"/>
              <a:t>: bad</a:t>
            </a:r>
          </a:p>
          <a:p>
            <a:r>
              <a:rPr lang="en-GB" sz="1100" noProof="0" dirty="0"/>
              <a:t>  Steady recovery: 68.75% (11 out of 16)</a:t>
            </a:r>
          </a:p>
          <a:p>
            <a:r>
              <a:rPr lang="en-GB" sz="1100" noProof="0" dirty="0"/>
              <a:t>  Steady decline: 6.25% (1 out of 16)</a:t>
            </a:r>
          </a:p>
          <a:p>
            <a:r>
              <a:rPr lang="en-GB" sz="1100" noProof="0" dirty="0"/>
              <a:t>  Early recovery with chronic decline: 6.25% (1 out of 16)</a:t>
            </a:r>
          </a:p>
          <a:p>
            <a:r>
              <a:rPr lang="en-GB" sz="1100" noProof="0" dirty="0"/>
              <a:t>  Late recovery with acute decline: 18.75% (3 out of 16)</a:t>
            </a:r>
          </a:p>
          <a:p>
            <a:endParaRPr lang="en-GB" sz="1100" noProof="0" dirty="0"/>
          </a:p>
          <a:p>
            <a:r>
              <a:rPr lang="en-GB" sz="1100" noProof="0" dirty="0" err="1"/>
              <a:t>Fixed_Type</a:t>
            </a:r>
            <a:r>
              <a:rPr lang="en-GB" sz="1100" noProof="0" dirty="0"/>
              <a:t>: good</a:t>
            </a:r>
          </a:p>
          <a:p>
            <a:r>
              <a:rPr lang="en-GB" sz="1100" noProof="0" dirty="0"/>
              <a:t>  Steady recovery: 52.38% (11 out of 21)</a:t>
            </a:r>
          </a:p>
          <a:p>
            <a:r>
              <a:rPr lang="en-GB" sz="1100" noProof="0" dirty="0"/>
              <a:t>  Steady decline: 0.00% (0 out of 21)</a:t>
            </a:r>
          </a:p>
          <a:p>
            <a:r>
              <a:rPr lang="en-GB" sz="1100" noProof="0" dirty="0"/>
              <a:t>  Early recovery with chronic decline: 19.05% (4 out of 21)</a:t>
            </a:r>
          </a:p>
          <a:p>
            <a:r>
              <a:rPr lang="en-GB" sz="1100" noProof="0" dirty="0"/>
              <a:t>  Late recovery with acute decline: 28.57% (6 out of 21)</a:t>
            </a:r>
          </a:p>
        </p:txBody>
      </p:sp>
    </p:spTree>
    <p:extLst>
      <p:ext uri="{BB962C8B-B14F-4D97-AF65-F5344CB8AC3E}">
        <p14:creationId xmlns:p14="http://schemas.microsoft.com/office/powerpoint/2010/main" val="416357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CAC7-9E29-81DA-B283-16B0F12C85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F3B72D-F820-2804-8B83-21844BFA6CF9}"/>
              </a:ext>
            </a:extLst>
          </p:cNvPr>
          <p:cNvSpPr/>
          <p:nvPr/>
        </p:nvSpPr>
        <p:spPr>
          <a:xfrm>
            <a:off x="8952000" y="-291155"/>
            <a:ext cx="324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07491D90-A576-28BB-0A02-E577F45297FD}"/>
              </a:ext>
            </a:extLst>
          </p:cNvPr>
          <p:cNvSpPr/>
          <p:nvPr/>
        </p:nvSpPr>
        <p:spPr>
          <a:xfrm>
            <a:off x="63500" y="-280086"/>
            <a:ext cx="6480000" cy="214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Graphic 7">
            <a:extLst>
              <a:ext uri="{FF2B5EF4-FFF2-40B4-BE49-F238E27FC236}">
                <a16:creationId xmlns:a16="http://schemas.microsoft.com/office/drawing/2014/main" id="{071AA742-306D-2193-8209-3F37BE23D966}"/>
              </a:ext>
            </a:extLst>
          </p:cNvPr>
          <p:cNvPicPr>
            <a:picLocks noChangeAspect="1"/>
          </p:cNvPicPr>
          <p:nvPr/>
        </p:nvPicPr>
        <p:blipFill>
          <a:blip r:embed="rId3">
            <a:extLst>
              <a:ext uri="{96DAC541-7B7A-43D3-8B79-37D633B846F1}">
                <asvg:svgBlip xmlns:asvg="http://schemas.microsoft.com/office/drawing/2016/SVG/main" r:embed="rId4"/>
              </a:ext>
            </a:extLst>
          </a:blip>
          <a:srcRect l="57287" t="5926" b="77130"/>
          <a:stretch/>
        </p:blipFill>
        <p:spPr>
          <a:xfrm>
            <a:off x="9236075" y="5871346"/>
            <a:ext cx="2628357" cy="872939"/>
          </a:xfrm>
          <a:prstGeom prst="rect">
            <a:avLst/>
          </a:prstGeom>
        </p:spPr>
      </p:pic>
      <p:pic>
        <p:nvPicPr>
          <p:cNvPr id="9" name="Picture 8">
            <a:extLst>
              <a:ext uri="{FF2B5EF4-FFF2-40B4-BE49-F238E27FC236}">
                <a16:creationId xmlns:a16="http://schemas.microsoft.com/office/drawing/2014/main" id="{92FAE9D9-B34E-1CC9-7D4D-0BEC82D36918}"/>
              </a:ext>
            </a:extLst>
          </p:cNvPr>
          <p:cNvPicPr>
            <a:picLocks noChangeAspect="1"/>
          </p:cNvPicPr>
          <p:nvPr/>
        </p:nvPicPr>
        <p:blipFill>
          <a:blip r:embed="rId5"/>
          <a:stretch>
            <a:fillRect/>
          </a:stretch>
        </p:blipFill>
        <p:spPr>
          <a:xfrm>
            <a:off x="9236075" y="4363221"/>
            <a:ext cx="1508125" cy="1508125"/>
          </a:xfrm>
          <a:prstGeom prst="rect">
            <a:avLst/>
          </a:prstGeom>
        </p:spPr>
      </p:pic>
      <p:graphicFrame>
        <p:nvGraphicFramePr>
          <p:cNvPr id="59" name="Table 58">
            <a:extLst>
              <a:ext uri="{FF2B5EF4-FFF2-40B4-BE49-F238E27FC236}">
                <a16:creationId xmlns:a16="http://schemas.microsoft.com/office/drawing/2014/main" id="{6AA54114-B93A-2746-E25A-8663732BBED4}"/>
              </a:ext>
            </a:extLst>
          </p:cNvPr>
          <p:cNvGraphicFramePr>
            <a:graphicFrameLocks noGrp="1"/>
          </p:cNvGraphicFramePr>
          <p:nvPr>
            <p:extLst>
              <p:ext uri="{D42A27DB-BD31-4B8C-83A1-F6EECF244321}">
                <p14:modId xmlns:p14="http://schemas.microsoft.com/office/powerpoint/2010/main" val="1387884009"/>
              </p:ext>
            </p:extLst>
          </p:nvPr>
        </p:nvGraphicFramePr>
        <p:xfrm>
          <a:off x="4842579" y="3520515"/>
          <a:ext cx="2286000" cy="762000"/>
        </p:xfrm>
        <a:graphic>
          <a:graphicData uri="http://schemas.openxmlformats.org/drawingml/2006/table">
            <a:tbl>
              <a:tblPr/>
              <a:tblGrid>
                <a:gridCol w="1676400">
                  <a:extLst>
                    <a:ext uri="{9D8B030D-6E8A-4147-A177-3AD203B41FA5}">
                      <a16:colId xmlns:a16="http://schemas.microsoft.com/office/drawing/2014/main" val="4165911721"/>
                    </a:ext>
                  </a:extLst>
                </a:gridCol>
                <a:gridCol w="609600">
                  <a:extLst>
                    <a:ext uri="{9D8B030D-6E8A-4147-A177-3AD203B41FA5}">
                      <a16:colId xmlns:a16="http://schemas.microsoft.com/office/drawing/2014/main" val="3183038209"/>
                    </a:ext>
                  </a:extLst>
                </a:gridCol>
              </a:tblGrid>
              <a:tr h="152400">
                <a:tc>
                  <a:txBody>
                    <a:bodyPr/>
                    <a:lstStyle/>
                    <a:p>
                      <a:pPr algn="l" fontAlgn="b"/>
                      <a:r>
                        <a:rPr lang="de-DE" sz="900" b="0" i="0" u="none" strike="noStrike" dirty="0" err="1">
                          <a:solidFill>
                            <a:srgbClr val="000000"/>
                          </a:solidFill>
                          <a:effectLst/>
                          <a:latin typeface="Aptos Narrow" panose="020B0004020202020204" pitchFamily="34" charset="0"/>
                        </a:rPr>
                        <a:t>Recovery_Type</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r>
                        <a:rPr lang="de-DE" sz="900" b="0" i="0" u="none" strike="noStrike">
                          <a:solidFill>
                            <a:srgbClr val="000000"/>
                          </a:solidFill>
                          <a:effectLst/>
                          <a:latin typeface="Aptos Narrow" panose="020B0004020202020204" pitchFamily="34" charset="0"/>
                        </a:rPr>
                        <a:t>Percentage</a:t>
                      </a:r>
                    </a:p>
                  </a:txBody>
                  <a:tcPr marL="9525" marR="9525" marT="9525" marB="0" anchor="b">
                    <a:lnL>
                      <a:noFill/>
                    </a:lnL>
                    <a:lnR>
                      <a:noFill/>
                    </a:lnR>
                    <a:lnT>
                      <a:noFill/>
                    </a:lnT>
                    <a:lnB>
                      <a:noFill/>
                    </a:lnB>
                    <a:noFill/>
                  </a:tcPr>
                </a:tc>
                <a:extLst>
                  <a:ext uri="{0D108BD9-81ED-4DB2-BD59-A6C34878D82A}">
                    <a16:rowId xmlns:a16="http://schemas.microsoft.com/office/drawing/2014/main" val="2835593687"/>
                  </a:ext>
                </a:extLst>
              </a:tr>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88.89</a:t>
                      </a:r>
                    </a:p>
                  </a:txBody>
                  <a:tcPr marL="9525" marR="9525" marT="9525" marB="0" anchor="b">
                    <a:lnL>
                      <a:noFill/>
                    </a:lnL>
                    <a:lnR>
                      <a:noFill/>
                    </a:lnR>
                    <a:lnT>
                      <a:noFill/>
                    </a:lnT>
                    <a:lnB>
                      <a:noFill/>
                    </a:lnB>
                    <a:noFill/>
                  </a:tcPr>
                </a:tc>
                <a:extLst>
                  <a:ext uri="{0D108BD9-81ED-4DB2-BD59-A6C34878D82A}">
                    <a16:rowId xmlns:a16="http://schemas.microsoft.com/office/drawing/2014/main" val="3792632564"/>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4152229722"/>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3888272004"/>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2.78</a:t>
                      </a:r>
                    </a:p>
                  </a:txBody>
                  <a:tcPr marL="9525" marR="9525" marT="9525" marB="0" anchor="b">
                    <a:lnL>
                      <a:noFill/>
                    </a:lnL>
                    <a:lnR>
                      <a:noFill/>
                    </a:lnR>
                    <a:lnT>
                      <a:noFill/>
                    </a:lnT>
                    <a:lnB>
                      <a:noFill/>
                    </a:lnB>
                    <a:noFill/>
                  </a:tcPr>
                </a:tc>
                <a:extLst>
                  <a:ext uri="{0D108BD9-81ED-4DB2-BD59-A6C34878D82A}">
                    <a16:rowId xmlns:a16="http://schemas.microsoft.com/office/drawing/2014/main" val="3148671369"/>
                  </a:ext>
                </a:extLst>
              </a:tr>
            </a:tbl>
          </a:graphicData>
        </a:graphic>
      </p:graphicFrame>
      <p:graphicFrame>
        <p:nvGraphicFramePr>
          <p:cNvPr id="60" name="Table 59">
            <a:extLst>
              <a:ext uri="{FF2B5EF4-FFF2-40B4-BE49-F238E27FC236}">
                <a16:creationId xmlns:a16="http://schemas.microsoft.com/office/drawing/2014/main" id="{283F4FFB-CDD1-DDDC-1A0D-33C5FCBF816F}"/>
              </a:ext>
            </a:extLst>
          </p:cNvPr>
          <p:cNvGraphicFramePr>
            <a:graphicFrameLocks noGrp="1"/>
          </p:cNvGraphicFramePr>
          <p:nvPr>
            <p:extLst>
              <p:ext uri="{D42A27DB-BD31-4B8C-83A1-F6EECF244321}">
                <p14:modId xmlns:p14="http://schemas.microsoft.com/office/powerpoint/2010/main" val="3555093065"/>
              </p:ext>
            </p:extLst>
          </p:nvPr>
        </p:nvGraphicFramePr>
        <p:xfrm>
          <a:off x="-3175" y="3524324"/>
          <a:ext cx="2286000" cy="609600"/>
        </p:xfrm>
        <a:graphic>
          <a:graphicData uri="http://schemas.openxmlformats.org/drawingml/2006/table">
            <a:tbl>
              <a:tblPr/>
              <a:tblGrid>
                <a:gridCol w="1676400">
                  <a:extLst>
                    <a:ext uri="{9D8B030D-6E8A-4147-A177-3AD203B41FA5}">
                      <a16:colId xmlns:a16="http://schemas.microsoft.com/office/drawing/2014/main" val="2252070934"/>
                    </a:ext>
                  </a:extLst>
                </a:gridCol>
                <a:gridCol w="609600">
                  <a:extLst>
                    <a:ext uri="{9D8B030D-6E8A-4147-A177-3AD203B41FA5}">
                      <a16:colId xmlns:a16="http://schemas.microsoft.com/office/drawing/2014/main" val="1580133775"/>
                    </a:ext>
                  </a:extLst>
                </a:gridCol>
              </a:tblGrid>
              <a:tr h="152400">
                <a:tc>
                  <a:txBody>
                    <a:bodyPr/>
                    <a:lstStyle/>
                    <a:p>
                      <a:pPr algn="l" fontAlgn="b"/>
                      <a:r>
                        <a:rPr lang="de-DE" sz="900" b="0" i="0" u="none" strike="noStrike">
                          <a:solidFill>
                            <a:srgbClr val="000000"/>
                          </a:solidFill>
                          <a:effectLst/>
                          <a:latin typeface="Aptos Narrow" panose="020B0004020202020204" pitchFamily="34" charset="0"/>
                        </a:rPr>
                        <a:t>Steady recovery</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69.44</a:t>
                      </a:r>
                    </a:p>
                  </a:txBody>
                  <a:tcPr marL="9525" marR="9525" marT="9525" marB="0" anchor="b">
                    <a:lnL>
                      <a:noFill/>
                    </a:lnL>
                    <a:lnR>
                      <a:noFill/>
                    </a:lnR>
                    <a:lnT>
                      <a:noFill/>
                    </a:lnT>
                    <a:lnB>
                      <a:noFill/>
                    </a:lnB>
                    <a:noFill/>
                  </a:tcPr>
                </a:tc>
                <a:extLst>
                  <a:ext uri="{0D108BD9-81ED-4DB2-BD59-A6C34878D82A}">
                    <a16:rowId xmlns:a16="http://schemas.microsoft.com/office/drawing/2014/main" val="910978175"/>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493746338"/>
                  </a:ext>
                </a:extLst>
              </a:tr>
              <a:tr h="152400">
                <a:tc>
                  <a:txBody>
                    <a:bodyPr/>
                    <a:lstStyle/>
                    <a:p>
                      <a:pPr algn="l" fontAlgn="b"/>
                      <a:r>
                        <a:rPr lang="en-US" sz="900" b="0" i="0" u="none" strike="noStrike" dirty="0">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11.11</a:t>
                      </a:r>
                    </a:p>
                  </a:txBody>
                  <a:tcPr marL="9525" marR="9525" marT="9525" marB="0" anchor="b">
                    <a:lnL>
                      <a:noFill/>
                    </a:lnL>
                    <a:lnR>
                      <a:noFill/>
                    </a:lnR>
                    <a:lnT>
                      <a:noFill/>
                    </a:lnT>
                    <a:lnB>
                      <a:noFill/>
                    </a:lnB>
                    <a:noFill/>
                  </a:tcPr>
                </a:tc>
                <a:extLst>
                  <a:ext uri="{0D108BD9-81ED-4DB2-BD59-A6C34878D82A}">
                    <a16:rowId xmlns:a16="http://schemas.microsoft.com/office/drawing/2014/main" val="2445727701"/>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19.44</a:t>
                      </a:r>
                    </a:p>
                  </a:txBody>
                  <a:tcPr marL="9525" marR="9525" marT="9525" marB="0" anchor="b">
                    <a:lnL>
                      <a:noFill/>
                    </a:lnL>
                    <a:lnR>
                      <a:noFill/>
                    </a:lnR>
                    <a:lnT>
                      <a:noFill/>
                    </a:lnT>
                    <a:lnB>
                      <a:noFill/>
                    </a:lnB>
                    <a:noFill/>
                  </a:tcPr>
                </a:tc>
                <a:extLst>
                  <a:ext uri="{0D108BD9-81ED-4DB2-BD59-A6C34878D82A}">
                    <a16:rowId xmlns:a16="http://schemas.microsoft.com/office/drawing/2014/main" val="3778905529"/>
                  </a:ext>
                </a:extLst>
              </a:tr>
            </a:tbl>
          </a:graphicData>
        </a:graphic>
      </p:graphicFrame>
      <p:graphicFrame>
        <p:nvGraphicFramePr>
          <p:cNvPr id="61" name="Table 60">
            <a:extLst>
              <a:ext uri="{FF2B5EF4-FFF2-40B4-BE49-F238E27FC236}">
                <a16:creationId xmlns:a16="http://schemas.microsoft.com/office/drawing/2014/main" id="{D91B2026-C885-F174-C6E5-FFC3C50DF73F}"/>
              </a:ext>
            </a:extLst>
          </p:cNvPr>
          <p:cNvGraphicFramePr>
            <a:graphicFrameLocks noGrp="1"/>
          </p:cNvGraphicFramePr>
          <p:nvPr>
            <p:extLst>
              <p:ext uri="{D42A27DB-BD31-4B8C-83A1-F6EECF244321}">
                <p14:modId xmlns:p14="http://schemas.microsoft.com/office/powerpoint/2010/main" val="993111087"/>
              </p:ext>
            </p:extLst>
          </p:nvPr>
        </p:nvGraphicFramePr>
        <p:xfrm>
          <a:off x="2437697" y="3498675"/>
          <a:ext cx="2286000" cy="762000"/>
        </p:xfrm>
        <a:graphic>
          <a:graphicData uri="http://schemas.openxmlformats.org/drawingml/2006/table">
            <a:tbl>
              <a:tblPr/>
              <a:tblGrid>
                <a:gridCol w="1676400">
                  <a:extLst>
                    <a:ext uri="{9D8B030D-6E8A-4147-A177-3AD203B41FA5}">
                      <a16:colId xmlns:a16="http://schemas.microsoft.com/office/drawing/2014/main" val="1993504055"/>
                    </a:ext>
                  </a:extLst>
                </a:gridCol>
                <a:gridCol w="609600">
                  <a:extLst>
                    <a:ext uri="{9D8B030D-6E8A-4147-A177-3AD203B41FA5}">
                      <a16:colId xmlns:a16="http://schemas.microsoft.com/office/drawing/2014/main" val="4119956834"/>
                    </a:ext>
                  </a:extLst>
                </a:gridCol>
              </a:tblGrid>
              <a:tr h="152400">
                <a:tc>
                  <a:txBody>
                    <a:bodyPr/>
                    <a:lstStyle/>
                    <a:p>
                      <a:pPr algn="l" fontAlgn="b"/>
                      <a:r>
                        <a:rPr lang="de-DE" sz="900" b="0" i="0" u="none" strike="noStrike">
                          <a:solidFill>
                            <a:srgbClr val="000000"/>
                          </a:solidFill>
                          <a:effectLst/>
                          <a:latin typeface="Aptos Narrow" panose="020B0004020202020204" pitchFamily="34" charset="0"/>
                        </a:rPr>
                        <a:t>Recovery_Type</a:t>
                      </a:r>
                    </a:p>
                  </a:txBody>
                  <a:tcPr marL="9525" marR="9525" marT="9525" marB="0" anchor="b">
                    <a:lnL>
                      <a:noFill/>
                    </a:lnL>
                    <a:lnR>
                      <a:noFill/>
                    </a:lnR>
                    <a:lnT>
                      <a:noFill/>
                    </a:lnT>
                    <a:lnB>
                      <a:noFill/>
                    </a:lnB>
                    <a:noFill/>
                  </a:tcPr>
                </a:tc>
                <a:tc>
                  <a:txBody>
                    <a:bodyPr/>
                    <a:lstStyle/>
                    <a:p>
                      <a:pPr algn="l" fontAlgn="b"/>
                      <a:r>
                        <a:rPr lang="de-DE" sz="900" b="0" i="0" u="none" strike="noStrike">
                          <a:solidFill>
                            <a:srgbClr val="000000"/>
                          </a:solidFill>
                          <a:effectLst/>
                          <a:latin typeface="Aptos Narrow" panose="020B0004020202020204" pitchFamily="34" charset="0"/>
                        </a:rPr>
                        <a:t>Percentage</a:t>
                      </a:r>
                    </a:p>
                  </a:txBody>
                  <a:tcPr marL="9525" marR="9525" marT="9525" marB="0" anchor="b">
                    <a:lnL>
                      <a:noFill/>
                    </a:lnL>
                    <a:lnR>
                      <a:noFill/>
                    </a:lnR>
                    <a:lnT>
                      <a:noFill/>
                    </a:lnT>
                    <a:lnB>
                      <a:noFill/>
                    </a:lnB>
                    <a:noFill/>
                  </a:tcPr>
                </a:tc>
                <a:extLst>
                  <a:ext uri="{0D108BD9-81ED-4DB2-BD59-A6C34878D82A}">
                    <a16:rowId xmlns:a16="http://schemas.microsoft.com/office/drawing/2014/main" val="2078894142"/>
                  </a:ext>
                </a:extLst>
              </a:tr>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58.33</a:t>
                      </a:r>
                    </a:p>
                  </a:txBody>
                  <a:tcPr marL="9525" marR="9525" marT="9525" marB="0" anchor="b">
                    <a:lnL>
                      <a:noFill/>
                    </a:lnL>
                    <a:lnR>
                      <a:noFill/>
                    </a:lnR>
                    <a:lnT>
                      <a:noFill/>
                    </a:lnT>
                    <a:lnB>
                      <a:noFill/>
                    </a:lnB>
                    <a:noFill/>
                  </a:tcPr>
                </a:tc>
                <a:extLst>
                  <a:ext uri="{0D108BD9-81ED-4DB2-BD59-A6C34878D82A}">
                    <a16:rowId xmlns:a16="http://schemas.microsoft.com/office/drawing/2014/main" val="1427811623"/>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978184401"/>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16.67</a:t>
                      </a:r>
                    </a:p>
                  </a:txBody>
                  <a:tcPr marL="9525" marR="9525" marT="9525" marB="0" anchor="b">
                    <a:lnL>
                      <a:noFill/>
                    </a:lnL>
                    <a:lnR>
                      <a:noFill/>
                    </a:lnR>
                    <a:lnT>
                      <a:noFill/>
                    </a:lnT>
                    <a:lnB>
                      <a:noFill/>
                    </a:lnB>
                    <a:noFill/>
                  </a:tcPr>
                </a:tc>
                <a:extLst>
                  <a:ext uri="{0D108BD9-81ED-4DB2-BD59-A6C34878D82A}">
                    <a16:rowId xmlns:a16="http://schemas.microsoft.com/office/drawing/2014/main" val="748360586"/>
                  </a:ext>
                </a:extLst>
              </a:tr>
              <a:tr h="152400">
                <a:tc>
                  <a:txBody>
                    <a:bodyPr/>
                    <a:lstStyle/>
                    <a:p>
                      <a:pPr algn="l" fontAlgn="b"/>
                      <a:r>
                        <a:rPr lang="en-US" sz="900" b="0" i="0" u="none" strike="noStrike" dirty="0">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16.67</a:t>
                      </a:r>
                    </a:p>
                  </a:txBody>
                  <a:tcPr marL="9525" marR="9525" marT="9525" marB="0" anchor="b">
                    <a:lnL>
                      <a:noFill/>
                    </a:lnL>
                    <a:lnR>
                      <a:noFill/>
                    </a:lnR>
                    <a:lnT>
                      <a:noFill/>
                    </a:lnT>
                    <a:lnB>
                      <a:noFill/>
                    </a:lnB>
                    <a:noFill/>
                  </a:tcPr>
                </a:tc>
                <a:extLst>
                  <a:ext uri="{0D108BD9-81ED-4DB2-BD59-A6C34878D82A}">
                    <a16:rowId xmlns:a16="http://schemas.microsoft.com/office/drawing/2014/main" val="244528203"/>
                  </a:ext>
                </a:extLst>
              </a:tr>
            </a:tbl>
          </a:graphicData>
        </a:graphic>
      </p:graphicFrame>
      <p:graphicFrame>
        <p:nvGraphicFramePr>
          <p:cNvPr id="63" name="Table 62">
            <a:extLst>
              <a:ext uri="{FF2B5EF4-FFF2-40B4-BE49-F238E27FC236}">
                <a16:creationId xmlns:a16="http://schemas.microsoft.com/office/drawing/2014/main" id="{4E999A39-6049-69E2-FA03-369369A71722}"/>
              </a:ext>
            </a:extLst>
          </p:cNvPr>
          <p:cNvGraphicFramePr>
            <a:graphicFrameLocks noGrp="1"/>
          </p:cNvGraphicFramePr>
          <p:nvPr>
            <p:extLst>
              <p:ext uri="{D42A27DB-BD31-4B8C-83A1-F6EECF244321}">
                <p14:modId xmlns:p14="http://schemas.microsoft.com/office/powerpoint/2010/main" val="1211928159"/>
              </p:ext>
            </p:extLst>
          </p:nvPr>
        </p:nvGraphicFramePr>
        <p:xfrm>
          <a:off x="7349422" y="3549300"/>
          <a:ext cx="2286000" cy="609600"/>
        </p:xfrm>
        <a:graphic>
          <a:graphicData uri="http://schemas.openxmlformats.org/drawingml/2006/table">
            <a:tbl>
              <a:tblPr/>
              <a:tblGrid>
                <a:gridCol w="1676400">
                  <a:extLst>
                    <a:ext uri="{9D8B030D-6E8A-4147-A177-3AD203B41FA5}">
                      <a16:colId xmlns:a16="http://schemas.microsoft.com/office/drawing/2014/main" val="1631399569"/>
                    </a:ext>
                  </a:extLst>
                </a:gridCol>
                <a:gridCol w="609600">
                  <a:extLst>
                    <a:ext uri="{9D8B030D-6E8A-4147-A177-3AD203B41FA5}">
                      <a16:colId xmlns:a16="http://schemas.microsoft.com/office/drawing/2014/main" val="1592915022"/>
                    </a:ext>
                  </a:extLst>
                </a:gridCol>
              </a:tblGrid>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88.89</a:t>
                      </a:r>
                    </a:p>
                  </a:txBody>
                  <a:tcPr marL="9525" marR="9525" marT="9525" marB="0" anchor="b">
                    <a:lnL>
                      <a:noFill/>
                    </a:lnL>
                    <a:lnR>
                      <a:noFill/>
                    </a:lnR>
                    <a:lnT>
                      <a:noFill/>
                    </a:lnT>
                    <a:lnB>
                      <a:noFill/>
                    </a:lnB>
                    <a:noFill/>
                  </a:tcPr>
                </a:tc>
                <a:extLst>
                  <a:ext uri="{0D108BD9-81ED-4DB2-BD59-A6C34878D82A}">
                    <a16:rowId xmlns:a16="http://schemas.microsoft.com/office/drawing/2014/main" val="4115289769"/>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552331108"/>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5.56</a:t>
                      </a:r>
                    </a:p>
                  </a:txBody>
                  <a:tcPr marL="9525" marR="9525" marT="9525" marB="0" anchor="b">
                    <a:lnL>
                      <a:noFill/>
                    </a:lnL>
                    <a:lnR>
                      <a:noFill/>
                    </a:lnR>
                    <a:lnT>
                      <a:noFill/>
                    </a:lnT>
                    <a:lnB>
                      <a:noFill/>
                    </a:lnB>
                    <a:noFill/>
                  </a:tcPr>
                </a:tc>
                <a:extLst>
                  <a:ext uri="{0D108BD9-81ED-4DB2-BD59-A6C34878D82A}">
                    <a16:rowId xmlns:a16="http://schemas.microsoft.com/office/drawing/2014/main" val="2428624152"/>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2.78</a:t>
                      </a:r>
                    </a:p>
                  </a:txBody>
                  <a:tcPr marL="9525" marR="9525" marT="9525" marB="0" anchor="b">
                    <a:lnL>
                      <a:noFill/>
                    </a:lnL>
                    <a:lnR>
                      <a:noFill/>
                    </a:lnR>
                    <a:lnT>
                      <a:noFill/>
                    </a:lnT>
                    <a:lnB>
                      <a:noFill/>
                    </a:lnB>
                    <a:noFill/>
                  </a:tcPr>
                </a:tc>
                <a:extLst>
                  <a:ext uri="{0D108BD9-81ED-4DB2-BD59-A6C34878D82A}">
                    <a16:rowId xmlns:a16="http://schemas.microsoft.com/office/drawing/2014/main" val="3939992381"/>
                  </a:ext>
                </a:extLst>
              </a:tr>
            </a:tbl>
          </a:graphicData>
        </a:graphic>
      </p:graphicFrame>
      <p:graphicFrame>
        <p:nvGraphicFramePr>
          <p:cNvPr id="64" name="Table 63">
            <a:extLst>
              <a:ext uri="{FF2B5EF4-FFF2-40B4-BE49-F238E27FC236}">
                <a16:creationId xmlns:a16="http://schemas.microsoft.com/office/drawing/2014/main" id="{12695EA7-349B-4E55-D8A8-0A3E53F83491}"/>
              </a:ext>
            </a:extLst>
          </p:cNvPr>
          <p:cNvGraphicFramePr>
            <a:graphicFrameLocks noGrp="1"/>
          </p:cNvGraphicFramePr>
          <p:nvPr>
            <p:extLst>
              <p:ext uri="{D42A27DB-BD31-4B8C-83A1-F6EECF244321}">
                <p14:modId xmlns:p14="http://schemas.microsoft.com/office/powerpoint/2010/main" val="780185882"/>
              </p:ext>
            </p:extLst>
          </p:nvPr>
        </p:nvGraphicFramePr>
        <p:xfrm>
          <a:off x="9856265" y="3574875"/>
          <a:ext cx="2286000" cy="609600"/>
        </p:xfrm>
        <a:graphic>
          <a:graphicData uri="http://schemas.openxmlformats.org/drawingml/2006/table">
            <a:tbl>
              <a:tblPr/>
              <a:tblGrid>
                <a:gridCol w="1676400">
                  <a:extLst>
                    <a:ext uri="{9D8B030D-6E8A-4147-A177-3AD203B41FA5}">
                      <a16:colId xmlns:a16="http://schemas.microsoft.com/office/drawing/2014/main" val="3988861655"/>
                    </a:ext>
                  </a:extLst>
                </a:gridCol>
                <a:gridCol w="609600">
                  <a:extLst>
                    <a:ext uri="{9D8B030D-6E8A-4147-A177-3AD203B41FA5}">
                      <a16:colId xmlns:a16="http://schemas.microsoft.com/office/drawing/2014/main" val="4104740496"/>
                    </a:ext>
                  </a:extLst>
                </a:gridCol>
              </a:tblGrid>
              <a:tr h="152400">
                <a:tc>
                  <a:txBody>
                    <a:bodyPr/>
                    <a:lstStyle/>
                    <a:p>
                      <a:pPr algn="l" fontAlgn="b"/>
                      <a:r>
                        <a:rPr lang="de-DE" sz="900" b="0" i="0" u="none" strike="noStrike" dirty="0">
                          <a:solidFill>
                            <a:srgbClr val="000000"/>
                          </a:solidFill>
                          <a:effectLst/>
                          <a:latin typeface="Aptos Narrow" panose="020B0004020202020204" pitchFamily="34" charset="0"/>
                        </a:rPr>
                        <a:t>Steady </a:t>
                      </a:r>
                      <a:r>
                        <a:rPr lang="de-DE" sz="900" b="0" i="0" u="none" strike="noStrike" dirty="0" err="1">
                          <a:solidFill>
                            <a:srgbClr val="000000"/>
                          </a:solidFill>
                          <a:effectLst/>
                          <a:latin typeface="Aptos Narrow" panose="020B0004020202020204" pitchFamily="34" charset="0"/>
                        </a:rPr>
                        <a:t>recovery</a:t>
                      </a:r>
                      <a:endParaRPr lang="de-DE" sz="9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77.78</a:t>
                      </a:r>
                    </a:p>
                  </a:txBody>
                  <a:tcPr marL="9525" marR="9525" marT="9525" marB="0" anchor="b">
                    <a:lnL>
                      <a:noFill/>
                    </a:lnL>
                    <a:lnR>
                      <a:noFill/>
                    </a:lnR>
                    <a:lnT>
                      <a:noFill/>
                    </a:lnT>
                    <a:lnB>
                      <a:noFill/>
                    </a:lnB>
                    <a:noFill/>
                  </a:tcPr>
                </a:tc>
                <a:extLst>
                  <a:ext uri="{0D108BD9-81ED-4DB2-BD59-A6C34878D82A}">
                    <a16:rowId xmlns:a16="http://schemas.microsoft.com/office/drawing/2014/main" val="735100398"/>
                  </a:ext>
                </a:extLst>
              </a:tr>
              <a:tr h="152400">
                <a:tc>
                  <a:txBody>
                    <a:bodyPr/>
                    <a:lstStyle/>
                    <a:p>
                      <a:pPr algn="l" fontAlgn="b"/>
                      <a:r>
                        <a:rPr lang="de-DE" sz="900" b="0" i="0" u="none" strike="noStrike">
                          <a:solidFill>
                            <a:srgbClr val="000000"/>
                          </a:solidFill>
                          <a:effectLst/>
                          <a:latin typeface="Aptos Narrow" panose="020B0004020202020204" pitchFamily="34" charset="0"/>
                        </a:rPr>
                        <a:t>Steady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2781559982"/>
                  </a:ext>
                </a:extLst>
              </a:tr>
              <a:tr h="152400">
                <a:tc>
                  <a:txBody>
                    <a:bodyPr/>
                    <a:lstStyle/>
                    <a:p>
                      <a:pPr algn="l" fontAlgn="b"/>
                      <a:r>
                        <a:rPr lang="en-US" sz="900" b="0" i="0" u="none" strike="noStrike">
                          <a:solidFill>
                            <a:srgbClr val="000000"/>
                          </a:solidFill>
                          <a:effectLst/>
                          <a:latin typeface="Aptos Narrow" panose="020B0004020202020204" pitchFamily="34" charset="0"/>
                        </a:rPr>
                        <a:t>Early recovery with chronic decline</a:t>
                      </a:r>
                    </a:p>
                  </a:txBody>
                  <a:tcPr marL="9525" marR="9525" marT="9525" marB="0" anchor="b">
                    <a:lnL>
                      <a:noFill/>
                    </a:lnL>
                    <a:lnR>
                      <a:noFill/>
                    </a:lnR>
                    <a:lnT>
                      <a:noFill/>
                    </a:lnT>
                    <a:lnB>
                      <a:noFill/>
                    </a:lnB>
                    <a:noFill/>
                  </a:tcPr>
                </a:tc>
                <a:tc>
                  <a:txBody>
                    <a:bodyPr/>
                    <a:lstStyle/>
                    <a:p>
                      <a:pPr algn="r" fontAlgn="b"/>
                      <a:r>
                        <a:rPr lang="de-DE" sz="900" b="0" i="0" u="none" strike="noStrike">
                          <a:solidFill>
                            <a:srgbClr val="000000"/>
                          </a:solidFill>
                          <a:effectLst/>
                          <a:latin typeface="Aptos Narrow" panose="020B0004020202020204" pitchFamily="34" charset="0"/>
                        </a:rPr>
                        <a:t>11.11</a:t>
                      </a:r>
                    </a:p>
                  </a:txBody>
                  <a:tcPr marL="9525" marR="9525" marT="9525" marB="0" anchor="b">
                    <a:lnL>
                      <a:noFill/>
                    </a:lnL>
                    <a:lnR>
                      <a:noFill/>
                    </a:lnR>
                    <a:lnT>
                      <a:noFill/>
                    </a:lnT>
                    <a:lnB>
                      <a:noFill/>
                    </a:lnB>
                    <a:noFill/>
                  </a:tcPr>
                </a:tc>
                <a:extLst>
                  <a:ext uri="{0D108BD9-81ED-4DB2-BD59-A6C34878D82A}">
                    <a16:rowId xmlns:a16="http://schemas.microsoft.com/office/drawing/2014/main" val="1599175722"/>
                  </a:ext>
                </a:extLst>
              </a:tr>
              <a:tr h="152400">
                <a:tc>
                  <a:txBody>
                    <a:bodyPr/>
                    <a:lstStyle/>
                    <a:p>
                      <a:pPr algn="l" fontAlgn="b"/>
                      <a:r>
                        <a:rPr lang="en-US" sz="900" b="0" i="0" u="none" strike="noStrike">
                          <a:solidFill>
                            <a:srgbClr val="000000"/>
                          </a:solidFill>
                          <a:effectLst/>
                          <a:latin typeface="Aptos Narrow" panose="020B0004020202020204" pitchFamily="34" charset="0"/>
                        </a:rPr>
                        <a:t>Late recovery with acute decline</a:t>
                      </a:r>
                    </a:p>
                  </a:txBody>
                  <a:tcPr marL="9525" marR="9525" marT="9525" marB="0" anchor="b">
                    <a:lnL>
                      <a:noFill/>
                    </a:lnL>
                    <a:lnR>
                      <a:noFill/>
                    </a:lnR>
                    <a:lnT>
                      <a:noFill/>
                    </a:lnT>
                    <a:lnB>
                      <a:noFill/>
                    </a:lnB>
                    <a:noFill/>
                  </a:tcPr>
                </a:tc>
                <a:tc>
                  <a:txBody>
                    <a:bodyPr/>
                    <a:lstStyle/>
                    <a:p>
                      <a:pPr algn="r" fontAlgn="b"/>
                      <a:r>
                        <a:rPr lang="de-DE" sz="900" b="0" i="0" u="none" strike="noStrike" dirty="0">
                          <a:solidFill>
                            <a:srgbClr val="000000"/>
                          </a:solidFill>
                          <a:effectLst/>
                          <a:latin typeface="Aptos Narrow" panose="020B0004020202020204" pitchFamily="34" charset="0"/>
                        </a:rPr>
                        <a:t>8.33</a:t>
                      </a:r>
                    </a:p>
                  </a:txBody>
                  <a:tcPr marL="9525" marR="9525" marT="9525" marB="0" anchor="b">
                    <a:lnL>
                      <a:noFill/>
                    </a:lnL>
                    <a:lnR>
                      <a:noFill/>
                    </a:lnR>
                    <a:lnT>
                      <a:noFill/>
                    </a:lnT>
                    <a:lnB>
                      <a:noFill/>
                    </a:lnB>
                    <a:noFill/>
                  </a:tcPr>
                </a:tc>
                <a:extLst>
                  <a:ext uri="{0D108BD9-81ED-4DB2-BD59-A6C34878D82A}">
                    <a16:rowId xmlns:a16="http://schemas.microsoft.com/office/drawing/2014/main" val="415085549"/>
                  </a:ext>
                </a:extLst>
              </a:tr>
            </a:tbl>
          </a:graphicData>
        </a:graphic>
      </p:graphicFrame>
      <p:pic>
        <p:nvPicPr>
          <p:cNvPr id="13" name="Picture 12">
            <a:extLst>
              <a:ext uri="{FF2B5EF4-FFF2-40B4-BE49-F238E27FC236}">
                <a16:creationId xmlns:a16="http://schemas.microsoft.com/office/drawing/2014/main" id="{63CB5AF2-93EA-07D7-1641-ACCF5205A6BA}"/>
              </a:ext>
            </a:extLst>
          </p:cNvPr>
          <p:cNvPicPr>
            <a:picLocks noChangeAspect="1"/>
          </p:cNvPicPr>
          <p:nvPr/>
        </p:nvPicPr>
        <p:blipFill>
          <a:blip r:embed="rId6"/>
          <a:stretch>
            <a:fillRect/>
          </a:stretch>
        </p:blipFill>
        <p:spPr>
          <a:xfrm>
            <a:off x="36554" y="41045"/>
            <a:ext cx="10707646" cy="3508255"/>
          </a:xfrm>
          <a:prstGeom prst="rect">
            <a:avLst/>
          </a:prstGeom>
        </p:spPr>
      </p:pic>
    </p:spTree>
    <p:extLst>
      <p:ext uri="{BB962C8B-B14F-4D97-AF65-F5344CB8AC3E}">
        <p14:creationId xmlns:p14="http://schemas.microsoft.com/office/powerpoint/2010/main" val="325038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2323</Words>
  <Application>Microsoft Office PowerPoint</Application>
  <PresentationFormat>Widescreen</PresentationFormat>
  <Paragraphs>318</Paragraphs>
  <Slides>14</Slides>
  <Notes>14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Apple Color Emoji</vt:lpstr>
      <vt:lpstr>Aptos Narrow</vt:lpstr>
      <vt:lpstr>Arial</vt:lpstr>
      <vt:lpstr>Calibri</vt:lpstr>
      <vt:lpstr>Calibri Light</vt:lpstr>
      <vt:lpstr>Cambria Math</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Aref Kalantari</dc:creator>
  <cp:lastModifiedBy>Aref kalantari</cp:lastModifiedBy>
  <cp:revision>108</cp:revision>
  <cp:lastPrinted>2025-01-14T15:07:19Z</cp:lastPrinted>
  <dcterms:created xsi:type="dcterms:W3CDTF">2024-06-04T17:15:50Z</dcterms:created>
  <dcterms:modified xsi:type="dcterms:W3CDTF">2025-04-01T15:01:05Z</dcterms:modified>
</cp:coreProperties>
</file>